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handoutMasterIdLst>
    <p:handoutMasterId r:id="rId109"/>
  </p:handoutMasterIdLst>
  <p:sldIdLst>
    <p:sldId id="1218" r:id="rId2"/>
    <p:sldId id="490" r:id="rId3"/>
    <p:sldId id="1223" r:id="rId4"/>
    <p:sldId id="1318" r:id="rId5"/>
    <p:sldId id="1172" r:id="rId6"/>
    <p:sldId id="1224" r:id="rId7"/>
    <p:sldId id="1225" r:id="rId8"/>
    <p:sldId id="1226" r:id="rId9"/>
    <p:sldId id="1227" r:id="rId10"/>
    <p:sldId id="1219" r:id="rId11"/>
    <p:sldId id="1220" r:id="rId12"/>
    <p:sldId id="1229" r:id="rId13"/>
    <p:sldId id="1221" r:id="rId14"/>
    <p:sldId id="1222" r:id="rId15"/>
    <p:sldId id="1305" r:id="rId16"/>
    <p:sldId id="1228" r:id="rId17"/>
    <p:sldId id="1230" r:id="rId18"/>
    <p:sldId id="1231" r:id="rId19"/>
    <p:sldId id="1232" r:id="rId20"/>
    <p:sldId id="1233" r:id="rId21"/>
    <p:sldId id="1234" r:id="rId22"/>
    <p:sldId id="1235" r:id="rId23"/>
    <p:sldId id="1236" r:id="rId24"/>
    <p:sldId id="1237" r:id="rId25"/>
    <p:sldId id="1238" r:id="rId26"/>
    <p:sldId id="1239" r:id="rId27"/>
    <p:sldId id="1240" r:id="rId28"/>
    <p:sldId id="1319" r:id="rId29"/>
    <p:sldId id="1241" r:id="rId30"/>
    <p:sldId id="1242" r:id="rId31"/>
    <p:sldId id="1243" r:id="rId32"/>
    <p:sldId id="1244" r:id="rId33"/>
    <p:sldId id="1245" r:id="rId34"/>
    <p:sldId id="1248" r:id="rId35"/>
    <p:sldId id="1249" r:id="rId36"/>
    <p:sldId id="1250" r:id="rId37"/>
    <p:sldId id="1251" r:id="rId38"/>
    <p:sldId id="1252" r:id="rId39"/>
    <p:sldId id="1253" r:id="rId40"/>
    <p:sldId id="1254" r:id="rId41"/>
    <p:sldId id="1255" r:id="rId42"/>
    <p:sldId id="1256" r:id="rId43"/>
    <p:sldId id="1257" r:id="rId44"/>
    <p:sldId id="1258" r:id="rId45"/>
    <p:sldId id="1259" r:id="rId46"/>
    <p:sldId id="1261" r:id="rId47"/>
    <p:sldId id="1262" r:id="rId48"/>
    <p:sldId id="1263" r:id="rId49"/>
    <p:sldId id="1264" r:id="rId50"/>
    <p:sldId id="1265" r:id="rId51"/>
    <p:sldId id="1266" r:id="rId52"/>
    <p:sldId id="1267" r:id="rId53"/>
    <p:sldId id="1268" r:id="rId54"/>
    <p:sldId id="1269" r:id="rId55"/>
    <p:sldId id="1270" r:id="rId56"/>
    <p:sldId id="1271" r:id="rId57"/>
    <p:sldId id="1272" r:id="rId58"/>
    <p:sldId id="1273" r:id="rId59"/>
    <p:sldId id="1274" r:id="rId60"/>
    <p:sldId id="1275" r:id="rId61"/>
    <p:sldId id="1276" r:id="rId62"/>
    <p:sldId id="1277" r:id="rId63"/>
    <p:sldId id="1320" r:id="rId64"/>
    <p:sldId id="1278" r:id="rId65"/>
    <p:sldId id="1279" r:id="rId66"/>
    <p:sldId id="1280" r:id="rId67"/>
    <p:sldId id="1281" r:id="rId68"/>
    <p:sldId id="1282" r:id="rId69"/>
    <p:sldId id="1283" r:id="rId70"/>
    <p:sldId id="1284" r:id="rId71"/>
    <p:sldId id="1285" r:id="rId72"/>
    <p:sldId id="1286" r:id="rId73"/>
    <p:sldId id="1287" r:id="rId74"/>
    <p:sldId id="1321" r:id="rId75"/>
    <p:sldId id="1288" r:id="rId76"/>
    <p:sldId id="1289" r:id="rId77"/>
    <p:sldId id="1290" r:id="rId78"/>
    <p:sldId id="1291" r:id="rId79"/>
    <p:sldId id="1292" r:id="rId80"/>
    <p:sldId id="1293" r:id="rId81"/>
    <p:sldId id="1295" r:id="rId82"/>
    <p:sldId id="1296" r:id="rId83"/>
    <p:sldId id="1297" r:id="rId84"/>
    <p:sldId id="1316" r:id="rId85"/>
    <p:sldId id="638" r:id="rId86"/>
    <p:sldId id="639" r:id="rId87"/>
    <p:sldId id="1325" r:id="rId88"/>
    <p:sldId id="612" r:id="rId89"/>
    <p:sldId id="613" r:id="rId90"/>
    <p:sldId id="1328" r:id="rId91"/>
    <p:sldId id="1329" r:id="rId92"/>
    <p:sldId id="557" r:id="rId93"/>
    <p:sldId id="619" r:id="rId94"/>
    <p:sldId id="620" r:id="rId95"/>
    <p:sldId id="1322" r:id="rId96"/>
    <p:sldId id="1340" r:id="rId97"/>
    <p:sldId id="1323" r:id="rId98"/>
    <p:sldId id="1324" r:id="rId99"/>
    <p:sldId id="1298" r:id="rId100"/>
    <p:sldId id="1299" r:id="rId101"/>
    <p:sldId id="1300" r:id="rId102"/>
    <p:sldId id="1307" r:id="rId103"/>
    <p:sldId id="1301" r:id="rId104"/>
    <p:sldId id="1302" r:id="rId105"/>
    <p:sldId id="1303" r:id="rId106"/>
    <p:sldId id="1308" r:id="rId107"/>
  </p:sldIdLst>
  <p:sldSz cx="9144000" cy="6858000" type="screen4x3"/>
  <p:notesSz cx="7010400" cy="92964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CCFF"/>
    <a:srgbClr val="FF0000"/>
    <a:srgbClr val="9999FF"/>
    <a:srgbClr val="0066FF"/>
    <a:srgbClr val="996633"/>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8" autoAdjust="0"/>
    <p:restoredTop sz="93118" autoAdjust="0"/>
  </p:normalViewPr>
  <p:slideViewPr>
    <p:cSldViewPr>
      <p:cViewPr varScale="1">
        <p:scale>
          <a:sx n="68" d="100"/>
          <a:sy n="68" d="100"/>
        </p:scale>
        <p:origin x="1250" y="31"/>
      </p:cViewPr>
      <p:guideLst>
        <p:guide orient="horz" pos="2160"/>
        <p:guide pos="2880"/>
      </p:guideLst>
    </p:cSldViewPr>
  </p:slideViewPr>
  <p:outlineViewPr>
    <p:cViewPr>
      <p:scale>
        <a:sx n="33" d="100"/>
        <a:sy n="33" d="100"/>
      </p:scale>
      <p:origin x="0" y="232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3170634297338611"/>
          <c:y val="1.445649936892257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190291117078937"/>
          <c:y val="0.11495125313945082"/>
          <c:w val="0.40961577719451736"/>
          <c:h val="0.76797411604267241"/>
        </c:manualLayout>
      </c:layout>
      <c:pieChart>
        <c:varyColors val="1"/>
        <c:ser>
          <c:idx val="0"/>
          <c:order val="0"/>
          <c:tx>
            <c:strRef>
              <c:f>Sheet1!$B$1</c:f>
              <c:strCache>
                <c:ptCount val="1"/>
                <c:pt idx="0">
                  <c:v>Race</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2-6071-44C7-9201-9D72697649D2}"/>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6071-44C7-9201-9D72697649D2}"/>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0-C42C-44F7-901C-31D917DC798C}"/>
              </c:ext>
            </c:extLst>
          </c:dPt>
          <c:dPt>
            <c:idx val="3"/>
            <c:bubble3D val="0"/>
            <c:spPr>
              <a:solidFill>
                <a:srgbClr val="00B0F0"/>
              </a:solidFill>
              <a:ln w="19050">
                <a:solidFill>
                  <a:schemeClr val="lt1"/>
                </a:solidFill>
              </a:ln>
              <a:effectLst/>
            </c:spPr>
            <c:extLst>
              <c:ext xmlns:c16="http://schemas.microsoft.com/office/drawing/2014/chart" uri="{C3380CC4-5D6E-409C-BE32-E72D297353CC}">
                <c16:uniqueId val="{00000001-6071-44C7-9201-9D72697649D2}"/>
              </c:ext>
            </c:extLst>
          </c:dPt>
          <c:cat>
            <c:strRef>
              <c:f>Sheet1!$A$2:$A$5</c:f>
              <c:strCache>
                <c:ptCount val="4"/>
                <c:pt idx="0">
                  <c:v>Chinese</c:v>
                </c:pt>
                <c:pt idx="1">
                  <c:v>Indian</c:v>
                </c:pt>
                <c:pt idx="2">
                  <c:v>Malay</c:v>
                </c:pt>
                <c:pt idx="3">
                  <c:v>Others</c:v>
                </c:pt>
              </c:strCache>
            </c:strRef>
          </c:cat>
          <c:val>
            <c:numRef>
              <c:f>Sheet1!$B$2:$B$5</c:f>
              <c:numCache>
                <c:formatCode>General</c:formatCode>
                <c:ptCount val="4"/>
                <c:pt idx="0">
                  <c:v>76.2</c:v>
                </c:pt>
                <c:pt idx="1">
                  <c:v>7.4</c:v>
                </c:pt>
                <c:pt idx="2">
                  <c:v>15</c:v>
                </c:pt>
                <c:pt idx="3">
                  <c:v>1.4</c:v>
                </c:pt>
              </c:numCache>
            </c:numRef>
          </c:val>
          <c:extLst>
            <c:ext xmlns:c16="http://schemas.microsoft.com/office/drawing/2014/chart" uri="{C3380CC4-5D6E-409C-BE32-E72D297353CC}">
              <c16:uniqueId val="{00000000-6071-44C7-9201-9D72697649D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9" y="1"/>
            <a:ext cx="3038475" cy="466725"/>
          </a:xfrm>
          <a:prstGeom prst="rect">
            <a:avLst/>
          </a:prstGeom>
        </p:spPr>
        <p:txBody>
          <a:bodyPr vert="horz" lIns="91440" tIns="45720" rIns="91440" bIns="45720" rtlCol="0"/>
          <a:lstStyle>
            <a:lvl1pPr algn="r">
              <a:defRPr sz="1200"/>
            </a:lvl1pPr>
          </a:lstStyle>
          <a:p>
            <a:fld id="{CE3BFBE4-5EB6-48ED-8EC1-C975E6437C9E}" type="datetimeFigureOut">
              <a:rPr lang="en-US" smtClean="0"/>
              <a:t>3/8/2021</a:t>
            </a:fld>
            <a:endParaRPr lang="en-US"/>
          </a:p>
        </p:txBody>
      </p:sp>
      <p:sp>
        <p:nvSpPr>
          <p:cNvPr id="4" name="Footer Placeholder 3"/>
          <p:cNvSpPr>
            <a:spLocks noGrp="1"/>
          </p:cNvSpPr>
          <p:nvPr>
            <p:ph type="ftr" sz="quarter" idx="2"/>
          </p:nvPr>
        </p:nvSpPr>
        <p:spPr>
          <a:xfrm>
            <a:off x="1" y="8829676"/>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9" y="8829676"/>
            <a:ext cx="3038475" cy="466725"/>
          </a:xfrm>
          <a:prstGeom prst="rect">
            <a:avLst/>
          </a:prstGeom>
        </p:spPr>
        <p:txBody>
          <a:bodyPr vert="horz" lIns="91440" tIns="45720" rIns="91440" bIns="45720" rtlCol="0" anchor="b"/>
          <a:lstStyle>
            <a:lvl1pPr algn="r">
              <a:defRPr sz="1200"/>
            </a:lvl1pPr>
          </a:lstStyle>
          <a:p>
            <a:fld id="{DEDDA049-7247-4A6B-A37B-96356AC52B6E}" type="slidenum">
              <a:rPr lang="en-US" smtClean="0"/>
              <a:t>‹#›</a:t>
            </a:fld>
            <a:endParaRPr lang="en-US"/>
          </a:p>
        </p:txBody>
      </p:sp>
    </p:spTree>
    <p:extLst>
      <p:ext uri="{BB962C8B-B14F-4D97-AF65-F5344CB8AC3E}">
        <p14:creationId xmlns:p14="http://schemas.microsoft.com/office/powerpoint/2010/main" val="10468308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6725"/>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970339" y="1"/>
            <a:ext cx="3038475" cy="466725"/>
          </a:xfrm>
          <a:prstGeom prst="rect">
            <a:avLst/>
          </a:prstGeom>
        </p:spPr>
        <p:txBody>
          <a:bodyPr vert="horz" lIns="91440" tIns="45720" rIns="91440" bIns="45720" rtlCol="0"/>
          <a:lstStyle>
            <a:lvl1pPr algn="r">
              <a:defRPr sz="1200"/>
            </a:lvl1pPr>
          </a:lstStyle>
          <a:p>
            <a:fld id="{91AC057B-5353-4C42-A223-82750A7EB673}" type="datetimeFigureOut">
              <a:rPr lang="en-SG" smtClean="0"/>
              <a:t>8/3/2021</a:t>
            </a:fld>
            <a:endParaRPr lang="en-SG"/>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701676" y="4473576"/>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8829676"/>
            <a:ext cx="3038475" cy="466725"/>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970339" y="8829676"/>
            <a:ext cx="3038475" cy="466725"/>
          </a:xfrm>
          <a:prstGeom prst="rect">
            <a:avLst/>
          </a:prstGeom>
        </p:spPr>
        <p:txBody>
          <a:bodyPr vert="horz" lIns="91440" tIns="45720" rIns="91440" bIns="45720" rtlCol="0" anchor="b"/>
          <a:lstStyle>
            <a:lvl1pPr algn="r">
              <a:defRPr sz="1200"/>
            </a:lvl1pPr>
          </a:lstStyle>
          <a:p>
            <a:fld id="{64D2EA8A-5BB9-40B5-896E-B6E121A528E1}" type="slidenum">
              <a:rPr lang="en-SG" smtClean="0"/>
              <a:t>‹#›</a:t>
            </a:fld>
            <a:endParaRPr lang="en-SG"/>
          </a:p>
        </p:txBody>
      </p:sp>
    </p:spTree>
    <p:extLst>
      <p:ext uri="{BB962C8B-B14F-4D97-AF65-F5344CB8AC3E}">
        <p14:creationId xmlns:p14="http://schemas.microsoft.com/office/powerpoint/2010/main" val="684837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TW" altLang="en-US"/>
              <a:t>按一下以編輯母片標題樣式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a:t>按一下以編輯母片副標題樣式</a:t>
            </a:r>
            <a:endParaRPr kumimoji="0" lang="en-US"/>
          </a:p>
        </p:txBody>
      </p:sp>
      <p:sp>
        <p:nvSpPr>
          <p:cNvPr id="30" name="Date Placeholder 29"/>
          <p:cNvSpPr>
            <a:spLocks noGrp="1"/>
          </p:cNvSpPr>
          <p:nvPr>
            <p:ph type="dt" sz="half" idx="10"/>
          </p:nvPr>
        </p:nvSpPr>
        <p:spPr/>
        <p:txBody>
          <a:bodyPr/>
          <a:lstStyle/>
          <a:p>
            <a:fld id="{84F3610F-3244-455A-8D06-0BD334C278F6}" type="datetimeFigureOut">
              <a:rPr lang="zh-HK" altLang="en-US" smtClean="0"/>
              <a:t>8/3/2021</a:t>
            </a:fld>
            <a:endParaRPr lang="zh-HK" altLang="en-US"/>
          </a:p>
        </p:txBody>
      </p:sp>
      <p:sp>
        <p:nvSpPr>
          <p:cNvPr id="19" name="Footer Placeholder 18"/>
          <p:cNvSpPr>
            <a:spLocks noGrp="1"/>
          </p:cNvSpPr>
          <p:nvPr>
            <p:ph type="ftr" sz="quarter" idx="11"/>
          </p:nvPr>
        </p:nvSpPr>
        <p:spPr/>
        <p:txBody>
          <a:bodyPr/>
          <a:lstStyle/>
          <a:p>
            <a:endParaRPr lang="zh-HK" altLang="en-US"/>
          </a:p>
        </p:txBody>
      </p:sp>
      <p:sp>
        <p:nvSpPr>
          <p:cNvPr id="27" name="Slide Number Placeholder 26"/>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TW" altLang="en-US"/>
              <a:t>按一下以編輯母片標題樣式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Date Placeholder 3"/>
          <p:cNvSpPr>
            <a:spLocks noGrp="1"/>
          </p:cNvSpPr>
          <p:nvPr>
            <p:ph type="dt" sz="half" idx="10"/>
          </p:nvPr>
        </p:nvSpPr>
        <p:spPr/>
        <p:txBody>
          <a:bodyPr/>
          <a:lstStyle/>
          <a:p>
            <a:fld id="{84F3610F-3244-455A-8D06-0BD334C278F6}" type="datetimeFigureOut">
              <a:rPr lang="zh-HK" altLang="en-US" smtClean="0"/>
              <a:t>8/3/2021</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TW" altLang="en-US"/>
              <a:t>按一下以編輯母片標題樣式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Date Placeholder 3"/>
          <p:cNvSpPr>
            <a:spLocks noGrp="1"/>
          </p:cNvSpPr>
          <p:nvPr>
            <p:ph type="dt" sz="half" idx="10"/>
          </p:nvPr>
        </p:nvSpPr>
        <p:spPr/>
        <p:txBody>
          <a:bodyPr/>
          <a:lstStyle/>
          <a:p>
            <a:fld id="{84F3610F-3244-455A-8D06-0BD334C278F6}" type="datetimeFigureOut">
              <a:rPr lang="zh-HK" altLang="en-US" smtClean="0"/>
              <a:t>8/3/2021</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TW" altLang="en-US"/>
              <a:t>按一下以編輯母片標題樣式</a:t>
            </a:r>
            <a:endParaRPr kumimoji="0" lang="en-US"/>
          </a:p>
        </p:txBody>
      </p:sp>
      <p:sp>
        <p:nvSpPr>
          <p:cNvPr id="3" name="Content Placeholder 2"/>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Date Placeholder 3"/>
          <p:cNvSpPr>
            <a:spLocks noGrp="1"/>
          </p:cNvSpPr>
          <p:nvPr>
            <p:ph type="dt" sz="half" idx="10"/>
          </p:nvPr>
        </p:nvSpPr>
        <p:spPr/>
        <p:txBody>
          <a:bodyPr/>
          <a:lstStyle/>
          <a:p>
            <a:fld id="{84F3610F-3244-455A-8D06-0BD334C278F6}" type="datetimeFigureOut">
              <a:rPr lang="zh-HK" altLang="en-US" smtClean="0"/>
              <a:t>8/3/2021</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TW" altLang="en-US"/>
              <a:t>按一下以編輯母片標題樣式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a:t>按一下以編輯母片文字樣式</a:t>
            </a:r>
          </a:p>
        </p:txBody>
      </p:sp>
      <p:sp>
        <p:nvSpPr>
          <p:cNvPr id="4" name="Date Placeholder 3"/>
          <p:cNvSpPr>
            <a:spLocks noGrp="1"/>
          </p:cNvSpPr>
          <p:nvPr>
            <p:ph type="dt" sz="half" idx="10"/>
          </p:nvPr>
        </p:nvSpPr>
        <p:spPr/>
        <p:txBody>
          <a:bodyPr/>
          <a:lstStyle/>
          <a:p>
            <a:fld id="{84F3610F-3244-455A-8D06-0BD334C278F6}" type="datetimeFigureOut">
              <a:rPr lang="zh-HK" altLang="en-US" smtClean="0"/>
              <a:t>8/3/2021</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TW" altLang="en-US"/>
              <a:t>按一下以編輯母片標題樣式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Date Placeholder 4"/>
          <p:cNvSpPr>
            <a:spLocks noGrp="1"/>
          </p:cNvSpPr>
          <p:nvPr>
            <p:ph type="dt" sz="half" idx="10"/>
          </p:nvPr>
        </p:nvSpPr>
        <p:spPr/>
        <p:txBody>
          <a:bodyPr/>
          <a:lstStyle/>
          <a:p>
            <a:fld id="{84F3610F-3244-455A-8D06-0BD334C278F6}" type="datetimeFigureOut">
              <a:rPr lang="zh-HK" altLang="en-US" smtClean="0"/>
              <a:t>8/3/2021</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TW" altLang="en-US"/>
              <a:t>按一下以編輯母片標題樣式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7" name="Date Placeholder 6"/>
          <p:cNvSpPr>
            <a:spLocks noGrp="1"/>
          </p:cNvSpPr>
          <p:nvPr>
            <p:ph type="dt" sz="half" idx="10"/>
          </p:nvPr>
        </p:nvSpPr>
        <p:spPr/>
        <p:txBody>
          <a:bodyPr/>
          <a:lstStyle/>
          <a:p>
            <a:fld id="{84F3610F-3244-455A-8D06-0BD334C278F6}" type="datetimeFigureOut">
              <a:rPr lang="zh-HK" altLang="en-US" smtClean="0"/>
              <a:t>8/3/2021</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TW" altLang="en-US"/>
              <a:t>按一下以編輯母片標題樣式</a:t>
            </a:r>
            <a:endParaRPr kumimoji="0" lang="en-US"/>
          </a:p>
        </p:txBody>
      </p:sp>
      <p:sp>
        <p:nvSpPr>
          <p:cNvPr id="3" name="Date Placeholder 2"/>
          <p:cNvSpPr>
            <a:spLocks noGrp="1"/>
          </p:cNvSpPr>
          <p:nvPr>
            <p:ph type="dt" sz="half" idx="10"/>
          </p:nvPr>
        </p:nvSpPr>
        <p:spPr/>
        <p:txBody>
          <a:bodyPr/>
          <a:lstStyle/>
          <a:p>
            <a:fld id="{84F3610F-3244-455A-8D06-0BD334C278F6}" type="datetimeFigureOut">
              <a:rPr lang="zh-HK" altLang="en-US" smtClean="0"/>
              <a:t>8/3/2021</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F3610F-3244-455A-8D06-0BD334C278F6}" type="datetimeFigureOut">
              <a:rPr lang="zh-HK" altLang="en-US" smtClean="0"/>
              <a:t>8/3/2021</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TW" altLang="en-US"/>
              <a:t>按一下以編輯母片標題樣式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TW" altLang="en-US"/>
              <a:t>按一下以編輯母片文字樣式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Date Placeholder 4"/>
          <p:cNvSpPr>
            <a:spLocks noGrp="1"/>
          </p:cNvSpPr>
          <p:nvPr>
            <p:ph type="dt" sz="half" idx="10"/>
          </p:nvPr>
        </p:nvSpPr>
        <p:spPr/>
        <p:txBody>
          <a:bodyPr/>
          <a:lstStyle/>
          <a:p>
            <a:fld id="{84F3610F-3244-455A-8D06-0BD334C278F6}" type="datetimeFigureOut">
              <a:rPr lang="zh-HK" altLang="en-US" smtClean="0"/>
              <a:t>8/3/2021</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TW" altLang="en-US"/>
              <a:t>按一下以編輯母片標題樣式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TW" altLang="en-US"/>
              <a:t>按一下以編輯母片文字樣式</a:t>
            </a:r>
          </a:p>
        </p:txBody>
      </p:sp>
      <p:sp>
        <p:nvSpPr>
          <p:cNvPr id="5" name="Date Placeholder 4"/>
          <p:cNvSpPr>
            <a:spLocks noGrp="1"/>
          </p:cNvSpPr>
          <p:nvPr>
            <p:ph type="dt" sz="half" idx="10"/>
          </p:nvPr>
        </p:nvSpPr>
        <p:spPr/>
        <p:txBody>
          <a:bodyPr/>
          <a:lstStyle/>
          <a:p>
            <a:fld id="{84F3610F-3244-455A-8D06-0BD334C278F6}" type="datetimeFigureOut">
              <a:rPr lang="zh-HK" altLang="en-US" smtClean="0"/>
              <a:t>8/3/2021</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077200" y="6356350"/>
            <a:ext cx="609600" cy="365125"/>
          </a:xfrm>
        </p:spPr>
        <p:txBody>
          <a:bodyPr/>
          <a:lstStyle/>
          <a:p>
            <a:fld id="{D2A4E338-3599-4C5C-A6B7-9EE9C772961F}" type="slidenum">
              <a:rPr lang="zh-HK" altLang="en-US" smtClean="0"/>
              <a:t>‹#›</a:t>
            </a:fld>
            <a:endParaRPr lang="zh-HK" alt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TW" altLang="en-US"/>
              <a:t>按一下圖示以新增圖片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TW" altLang="en-US"/>
              <a:t>按一下以編輯母片標題樣式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4F3610F-3244-455A-8D06-0BD334C278F6}" type="datetimeFigureOut">
              <a:rPr lang="zh-HK" altLang="en-US" smtClean="0"/>
              <a:t>8/3/2021</a:t>
            </a:fld>
            <a:endParaRPr lang="zh-HK" alt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HK" alt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2A4E338-3599-4C5C-A6B7-9EE9C772961F}" type="slidenum">
              <a:rPr lang="zh-HK" altLang="en-US" smtClean="0"/>
              <a:t>‹#›</a:t>
            </a:fld>
            <a:endParaRPr lang="zh-HK" alt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59.jpg"/><Relationship Id="rId4" Type="http://schemas.openxmlformats.org/officeDocument/2006/relationships/image" Target="../media/image153.png"/><Relationship Id="rId9" Type="http://schemas.openxmlformats.org/officeDocument/2006/relationships/image" Target="../media/image1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slideLayout" Target="../slideLayouts/slideLayout2.xml"/><Relationship Id="rId1" Type="http://schemas.openxmlformats.org/officeDocument/2006/relationships/video" Target="https://www.youtube.com/embed/BqCd8508JR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jqmA58FWfu4"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image" Target="../media/image4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8.xml"/><Relationship Id="rId5" Type="http://schemas.openxmlformats.org/officeDocument/2006/relationships/image" Target="../media/image63.emf"/><Relationship Id="rId4" Type="http://schemas.openxmlformats.org/officeDocument/2006/relationships/image" Target="../media/image6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emf"/></Relationships>
</file>

<file path=ppt/slides/_rels/slide4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7.xml"/><Relationship Id="rId5" Type="http://schemas.openxmlformats.org/officeDocument/2006/relationships/image" Target="../media/image75.emf"/><Relationship Id="rId4" Type="http://schemas.openxmlformats.org/officeDocument/2006/relationships/image" Target="../media/image74.emf"/></Relationships>
</file>

<file path=ppt/slides/_rels/slide4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5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5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4.xml"/><Relationship Id="rId4" Type="http://schemas.openxmlformats.org/officeDocument/2006/relationships/image" Target="../media/image90.emf"/></Relationships>
</file>

<file path=ppt/slides/_rels/slide5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eg"/><Relationship Id="rId1" Type="http://schemas.openxmlformats.org/officeDocument/2006/relationships/slideLayout" Target="../slideLayouts/slideLayout6.xml"/><Relationship Id="rId5" Type="http://schemas.openxmlformats.org/officeDocument/2006/relationships/hyperlink" Target="https://en.wikipedia.org/wiki/Tan_Cheng_Bock" TargetMode="Externa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Layout" Target="../slideLayouts/slideLayout2.xml"/><Relationship Id="rId1" Type="http://schemas.openxmlformats.org/officeDocument/2006/relationships/video" Target="https://www.youtube.com/embed/_t6iW5FjrW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slideLayout" Target="../slideLayouts/slideLayout2.xml"/><Relationship Id="rId1" Type="http://schemas.openxmlformats.org/officeDocument/2006/relationships/video" Target="https://www.youtube.com/embed/FqC4M307GxQ"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video" Target="https://www.youtube.com/embed/UvXXDMf0Buk"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g"/><Relationship Id="rId1" Type="http://schemas.openxmlformats.org/officeDocument/2006/relationships/slideLayout" Target="../slideLayouts/slideLayout6.xml"/><Relationship Id="rId4" Type="http://schemas.openxmlformats.org/officeDocument/2006/relationships/image" Target="../media/image102.jpeg"/></Relationships>
</file>

<file path=ppt/slides/_rels/slide61.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6.xml"/><Relationship Id="rId4" Type="http://schemas.openxmlformats.org/officeDocument/2006/relationships/image" Target="../media/image109.emf"/></Relationships>
</file>

<file path=ppt/slides/_rels/slide6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jpg"/><Relationship Id="rId1" Type="http://schemas.openxmlformats.org/officeDocument/2006/relationships/slideLayout" Target="../slideLayouts/slideLayout7.xml"/><Relationship Id="rId4" Type="http://schemas.openxmlformats.org/officeDocument/2006/relationships/image" Target="../media/image122.emf"/></Relationships>
</file>

<file path=ppt/slides/_rels/slide7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6.xml"/><Relationship Id="rId5" Type="http://schemas.openxmlformats.org/officeDocument/2006/relationships/hyperlink" Target="https://en.wikipedia.org/wiki/Lee_Kuan_Yew" TargetMode="External"/><Relationship Id="rId4" Type="http://schemas.openxmlformats.org/officeDocument/2006/relationships/image" Target="../media/image134.jpeg"/></Relationships>
</file>

<file path=ppt/slides/_rels/slide88.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7.xml"/><Relationship Id="rId4" Type="http://schemas.openxmlformats.org/officeDocument/2006/relationships/image" Target="../media/image137.emf"/></Relationships>
</file>

<file path=ppt/slides/_rels/slide89.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2.xml"/><Relationship Id="rId4" Type="http://schemas.openxmlformats.org/officeDocument/2006/relationships/image" Target="../media/image148.emf"/></Relationships>
</file>

<file path=ppt/slides/_rels/slide99.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a:xfrm>
            <a:off x="539552" y="764704"/>
            <a:ext cx="8349552" cy="3025153"/>
          </a:xfrm>
        </p:spPr>
        <p:txBody>
          <a:bodyPr>
            <a:noAutofit/>
          </a:bodyPr>
          <a:lstStyle/>
          <a:p>
            <a:r>
              <a:rPr lang="en-SG" altLang="zh-HK" sz="4800" dirty="0">
                <a:solidFill>
                  <a:schemeClr val="tx1"/>
                </a:solidFill>
                <a:effectLst/>
                <a:latin typeface="+mn-lt"/>
                <a:cs typeface="Times New Roman" panose="02020603050405020304" pitchFamily="18" charset="0"/>
              </a:rPr>
              <a:t>Lecture </a:t>
            </a:r>
            <a:r>
              <a:rPr lang="en-US" altLang="zh-HK" sz="4800" dirty="0">
                <a:solidFill>
                  <a:schemeClr val="tx1"/>
                </a:solidFill>
                <a:effectLst/>
                <a:latin typeface="+mn-lt"/>
                <a:cs typeface="Times New Roman" panose="02020603050405020304" pitchFamily="18" charset="0"/>
              </a:rPr>
              <a:t>9</a:t>
            </a:r>
            <a:r>
              <a:rPr lang="en-SG" altLang="zh-HK" sz="4800" dirty="0">
                <a:solidFill>
                  <a:schemeClr val="tx1"/>
                </a:solidFill>
                <a:effectLst/>
                <a:latin typeface="+mn-lt"/>
                <a:cs typeface="Times New Roman" panose="02020603050405020304" pitchFamily="18" charset="0"/>
              </a:rPr>
              <a:t>: What do helicopter and potato tell us about our past? </a:t>
            </a:r>
            <a:br>
              <a:rPr lang="en-SG" altLang="zh-HK" sz="4800" dirty="0">
                <a:solidFill>
                  <a:schemeClr val="tx1"/>
                </a:solidFill>
                <a:effectLst/>
                <a:latin typeface="+mn-lt"/>
                <a:cs typeface="Times New Roman" panose="02020603050405020304" pitchFamily="18" charset="0"/>
              </a:rPr>
            </a:br>
            <a:r>
              <a:rPr lang="en-US" altLang="zh-HK" sz="4800" dirty="0">
                <a:solidFill>
                  <a:schemeClr val="tx1"/>
                </a:solidFill>
                <a:effectLst/>
                <a:latin typeface="+mn-lt"/>
                <a:cs typeface="Times New Roman" panose="02020603050405020304" pitchFamily="18" charset="0"/>
              </a:rPr>
              <a:t>  </a:t>
            </a:r>
            <a:endParaRPr lang="zh-HK" altLang="en-US" sz="4800" dirty="0">
              <a:solidFill>
                <a:schemeClr val="tx1"/>
              </a:solidFill>
              <a:latin typeface="+mn-lt"/>
              <a:cs typeface="Times New Roman" panose="02020603050405020304" pitchFamily="18" charset="0"/>
            </a:endParaRPr>
          </a:p>
        </p:txBody>
      </p:sp>
      <p:pic>
        <p:nvPicPr>
          <p:cNvPr id="1026" name="Picture 2" descr="C:\Users\user\Desktop\14efca8ca9507f4b28435850_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8" y="2636912"/>
            <a:ext cx="3619172" cy="361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784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4" name="Picture 3"/>
          <p:cNvPicPr>
            <a:picLocks noChangeAspect="1"/>
          </p:cNvPicPr>
          <p:nvPr/>
        </p:nvPicPr>
        <p:blipFill>
          <a:blip r:embed="rId2"/>
          <a:stretch>
            <a:fillRect/>
          </a:stretch>
        </p:blipFill>
        <p:spPr>
          <a:xfrm>
            <a:off x="2483768" y="0"/>
            <a:ext cx="4704526" cy="1896600"/>
          </a:xfrm>
          <a:prstGeom prst="rect">
            <a:avLst/>
          </a:prstGeom>
        </p:spPr>
      </p:pic>
      <p:pic>
        <p:nvPicPr>
          <p:cNvPr id="5" name="Picture 4"/>
          <p:cNvPicPr>
            <a:picLocks noChangeAspect="1"/>
          </p:cNvPicPr>
          <p:nvPr/>
        </p:nvPicPr>
        <p:blipFill>
          <a:blip r:embed="rId3"/>
          <a:stretch>
            <a:fillRect/>
          </a:stretch>
        </p:blipFill>
        <p:spPr>
          <a:xfrm>
            <a:off x="4703967" y="1896600"/>
            <a:ext cx="4507178" cy="307639"/>
          </a:xfrm>
          <a:prstGeom prst="rect">
            <a:avLst/>
          </a:prstGeom>
        </p:spPr>
      </p:pic>
      <p:pic>
        <p:nvPicPr>
          <p:cNvPr id="6" name="Picture 5"/>
          <p:cNvPicPr>
            <a:picLocks noChangeAspect="1"/>
          </p:cNvPicPr>
          <p:nvPr/>
        </p:nvPicPr>
        <p:blipFill>
          <a:blip r:embed="rId4"/>
          <a:stretch>
            <a:fillRect/>
          </a:stretch>
        </p:blipFill>
        <p:spPr>
          <a:xfrm>
            <a:off x="179512" y="2189484"/>
            <a:ext cx="8856984" cy="2770793"/>
          </a:xfrm>
          <a:prstGeom prst="rect">
            <a:avLst/>
          </a:prstGeom>
        </p:spPr>
      </p:pic>
      <p:pic>
        <p:nvPicPr>
          <p:cNvPr id="7" name="Picture 6"/>
          <p:cNvPicPr>
            <a:picLocks noChangeAspect="1"/>
          </p:cNvPicPr>
          <p:nvPr/>
        </p:nvPicPr>
        <p:blipFill>
          <a:blip r:embed="rId5"/>
          <a:stretch>
            <a:fillRect/>
          </a:stretch>
        </p:blipFill>
        <p:spPr>
          <a:xfrm>
            <a:off x="107504" y="4950430"/>
            <a:ext cx="8784976" cy="1674328"/>
          </a:xfrm>
          <a:prstGeom prst="rect">
            <a:avLst/>
          </a:prstGeom>
        </p:spPr>
      </p:pic>
    </p:spTree>
    <p:extLst>
      <p:ext uri="{BB962C8B-B14F-4D97-AF65-F5344CB8AC3E}">
        <p14:creationId xmlns:p14="http://schemas.microsoft.com/office/powerpoint/2010/main" val="41873994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784976" cy="794352"/>
          </a:xfrm>
        </p:spPr>
        <p:txBody>
          <a:bodyPr>
            <a:normAutofit fontScale="90000"/>
          </a:bodyPr>
          <a:lstStyle/>
          <a:p>
            <a:pPr algn="ctr"/>
            <a:r>
              <a:rPr lang="en-US" b="1" dirty="0">
                <a:latin typeface="+mn-lt"/>
              </a:rPr>
              <a:t>Streaming in Secondary Schools</a:t>
            </a:r>
            <a:endParaRPr lang="en-SG" b="1" dirty="0">
              <a:latin typeface="+mn-lt"/>
            </a:endParaRPr>
          </a:p>
        </p:txBody>
      </p:sp>
      <p:sp>
        <p:nvSpPr>
          <p:cNvPr id="3" name="Content Placeholder 2"/>
          <p:cNvSpPr>
            <a:spLocks noGrp="1"/>
          </p:cNvSpPr>
          <p:nvPr>
            <p:ph idx="1"/>
          </p:nvPr>
        </p:nvSpPr>
        <p:spPr>
          <a:xfrm>
            <a:off x="457200" y="1412776"/>
            <a:ext cx="8229600" cy="4911824"/>
          </a:xfrm>
        </p:spPr>
        <p:txBody>
          <a:bodyPr/>
          <a:lstStyle/>
          <a:p>
            <a:r>
              <a:rPr lang="en-SG" b="1" dirty="0"/>
              <a:t>Special Stream</a:t>
            </a:r>
          </a:p>
          <a:p>
            <a:endParaRPr lang="en-SG" b="1" dirty="0"/>
          </a:p>
          <a:p>
            <a:r>
              <a:rPr lang="en-SG" b="1" dirty="0"/>
              <a:t>Express Stream</a:t>
            </a:r>
          </a:p>
          <a:p>
            <a:endParaRPr lang="en-SG" b="1" dirty="0"/>
          </a:p>
          <a:p>
            <a:r>
              <a:rPr lang="en-SG" b="1" dirty="0"/>
              <a:t>Normal Stream</a:t>
            </a:r>
          </a:p>
          <a:p>
            <a:endParaRPr lang="en-SG" dirty="0"/>
          </a:p>
        </p:txBody>
      </p:sp>
    </p:spTree>
    <p:extLst>
      <p:ext uri="{BB962C8B-B14F-4D97-AF65-F5344CB8AC3E}">
        <p14:creationId xmlns:p14="http://schemas.microsoft.com/office/powerpoint/2010/main" val="2024368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BDDF-931B-4F6A-956D-323334482B14}"/>
              </a:ext>
            </a:extLst>
          </p:cNvPr>
          <p:cNvSpPr>
            <a:spLocks noGrp="1"/>
          </p:cNvSpPr>
          <p:nvPr>
            <p:ph type="title"/>
          </p:nvPr>
        </p:nvSpPr>
        <p:spPr>
          <a:xfrm>
            <a:off x="457200" y="170781"/>
            <a:ext cx="8229600" cy="1143000"/>
          </a:xfrm>
        </p:spPr>
        <p:txBody>
          <a:bodyPr>
            <a:normAutofit fontScale="90000"/>
          </a:bodyPr>
          <a:lstStyle/>
          <a:p>
            <a:pPr algn="ctr"/>
            <a:r>
              <a:rPr lang="en-SG" b="1" dirty="0">
                <a:latin typeface="+mn-lt"/>
              </a:rPr>
              <a:t>SAP </a:t>
            </a:r>
            <a:r>
              <a:rPr lang="en-US" altLang="zh-CN" b="1" dirty="0">
                <a:latin typeface="+mn-lt"/>
              </a:rPr>
              <a:t>schools:</a:t>
            </a:r>
            <a:br>
              <a:rPr lang="en-US" altLang="zh-CN" b="1" dirty="0">
                <a:latin typeface="+mn-lt"/>
              </a:rPr>
            </a:br>
            <a:r>
              <a:rPr lang="en-SG" b="1" dirty="0">
                <a:latin typeface="+mn-lt"/>
              </a:rPr>
              <a:t>The Big Nine (1979)</a:t>
            </a:r>
          </a:p>
        </p:txBody>
      </p:sp>
      <p:pic>
        <p:nvPicPr>
          <p:cNvPr id="5" name="Picture 4">
            <a:extLst>
              <a:ext uri="{FF2B5EF4-FFF2-40B4-BE49-F238E27FC236}">
                <a16:creationId xmlns:a16="http://schemas.microsoft.com/office/drawing/2014/main" id="{62A28E31-D3D3-49BA-BE9A-655122168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340768"/>
            <a:ext cx="1271449" cy="1288554"/>
          </a:xfrm>
          <a:prstGeom prst="rect">
            <a:avLst/>
          </a:prstGeom>
        </p:spPr>
      </p:pic>
      <p:pic>
        <p:nvPicPr>
          <p:cNvPr id="7" name="Picture 6">
            <a:extLst>
              <a:ext uri="{FF2B5EF4-FFF2-40B4-BE49-F238E27FC236}">
                <a16:creationId xmlns:a16="http://schemas.microsoft.com/office/drawing/2014/main" id="{580E45A7-0CCF-4D9C-9A52-8379C877861E}"/>
              </a:ext>
            </a:extLst>
          </p:cNvPr>
          <p:cNvPicPr>
            <a:picLocks noChangeAspect="1"/>
          </p:cNvPicPr>
          <p:nvPr/>
        </p:nvPicPr>
        <p:blipFill rotWithShape="1">
          <a:blip r:embed="rId3">
            <a:extLst>
              <a:ext uri="{28A0092B-C50C-407E-A947-70E740481C1C}">
                <a14:useLocalDpi xmlns:a14="http://schemas.microsoft.com/office/drawing/2010/main" val="0"/>
              </a:ext>
            </a:extLst>
          </a:blip>
          <a:srcRect t="4056" r="66361"/>
          <a:stretch/>
        </p:blipFill>
        <p:spPr>
          <a:xfrm>
            <a:off x="755576" y="2953656"/>
            <a:ext cx="1735223" cy="1634270"/>
          </a:xfrm>
          <a:prstGeom prst="rect">
            <a:avLst/>
          </a:prstGeom>
        </p:spPr>
      </p:pic>
      <p:pic>
        <p:nvPicPr>
          <p:cNvPr id="9" name="Picture 8">
            <a:extLst>
              <a:ext uri="{FF2B5EF4-FFF2-40B4-BE49-F238E27FC236}">
                <a16:creationId xmlns:a16="http://schemas.microsoft.com/office/drawing/2014/main" id="{9162AA06-B97E-49D5-BAEA-08683245204F}"/>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736" b="-1"/>
          <a:stretch/>
        </p:blipFill>
        <p:spPr>
          <a:xfrm>
            <a:off x="618780" y="4869160"/>
            <a:ext cx="1497725" cy="1429708"/>
          </a:xfrm>
          <a:prstGeom prst="rect">
            <a:avLst/>
          </a:prstGeom>
        </p:spPr>
      </p:pic>
      <p:pic>
        <p:nvPicPr>
          <p:cNvPr id="11" name="Picture 10">
            <a:extLst>
              <a:ext uri="{FF2B5EF4-FFF2-40B4-BE49-F238E27FC236}">
                <a16:creationId xmlns:a16="http://schemas.microsoft.com/office/drawing/2014/main" id="{DA401778-1F5D-409D-A889-0B7784F561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7824" y="1347777"/>
            <a:ext cx="1152525" cy="1209675"/>
          </a:xfrm>
          <a:prstGeom prst="rect">
            <a:avLst/>
          </a:prstGeom>
        </p:spPr>
      </p:pic>
      <p:pic>
        <p:nvPicPr>
          <p:cNvPr id="13" name="Picture 12">
            <a:extLst>
              <a:ext uri="{FF2B5EF4-FFF2-40B4-BE49-F238E27FC236}">
                <a16:creationId xmlns:a16="http://schemas.microsoft.com/office/drawing/2014/main" id="{4B795BFC-7AF1-4B97-B4DF-9E8B77A1E8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9743" y="2999943"/>
            <a:ext cx="1300606" cy="1300606"/>
          </a:xfrm>
          <a:prstGeom prst="rect">
            <a:avLst/>
          </a:prstGeom>
        </p:spPr>
      </p:pic>
      <p:pic>
        <p:nvPicPr>
          <p:cNvPr id="15" name="Picture 14">
            <a:extLst>
              <a:ext uri="{FF2B5EF4-FFF2-40B4-BE49-F238E27FC236}">
                <a16:creationId xmlns:a16="http://schemas.microsoft.com/office/drawing/2014/main" id="{ABA43E3C-5040-44BA-A7F6-F8AC869B4A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2086" y="4653136"/>
            <a:ext cx="1524000" cy="1524000"/>
          </a:xfrm>
          <a:prstGeom prst="rect">
            <a:avLst/>
          </a:prstGeom>
        </p:spPr>
      </p:pic>
      <p:pic>
        <p:nvPicPr>
          <p:cNvPr id="17" name="Picture 16">
            <a:extLst>
              <a:ext uri="{FF2B5EF4-FFF2-40B4-BE49-F238E27FC236}">
                <a16:creationId xmlns:a16="http://schemas.microsoft.com/office/drawing/2014/main" id="{66C7BD98-4F1C-4003-8C32-121DE66E8E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16016" y="2986261"/>
            <a:ext cx="2733675" cy="1666875"/>
          </a:xfrm>
          <a:prstGeom prst="rect">
            <a:avLst/>
          </a:prstGeom>
        </p:spPr>
      </p:pic>
      <p:pic>
        <p:nvPicPr>
          <p:cNvPr id="19" name="Picture 18">
            <a:extLst>
              <a:ext uri="{FF2B5EF4-FFF2-40B4-BE49-F238E27FC236}">
                <a16:creationId xmlns:a16="http://schemas.microsoft.com/office/drawing/2014/main" id="{36039C66-B658-4DDB-9886-9547B808055E}"/>
              </a:ext>
            </a:extLst>
          </p:cNvPr>
          <p:cNvPicPr>
            <a:picLocks noChangeAspect="1"/>
          </p:cNvPicPr>
          <p:nvPr/>
        </p:nvPicPr>
        <p:blipFill rotWithShape="1">
          <a:blip r:embed="rId9">
            <a:extLst>
              <a:ext uri="{28A0092B-C50C-407E-A947-70E740481C1C}">
                <a14:useLocalDpi xmlns:a14="http://schemas.microsoft.com/office/drawing/2010/main" val="0"/>
              </a:ext>
            </a:extLst>
          </a:blip>
          <a:srcRect l="1635" t="-14255" r="67870" b="-1"/>
          <a:stretch/>
        </p:blipFill>
        <p:spPr>
          <a:xfrm>
            <a:off x="5436096" y="1213888"/>
            <a:ext cx="1368152" cy="1373393"/>
          </a:xfrm>
          <a:prstGeom prst="rect">
            <a:avLst/>
          </a:prstGeom>
        </p:spPr>
      </p:pic>
      <p:pic>
        <p:nvPicPr>
          <p:cNvPr id="21" name="Picture 20">
            <a:extLst>
              <a:ext uri="{FF2B5EF4-FFF2-40B4-BE49-F238E27FC236}">
                <a16:creationId xmlns:a16="http://schemas.microsoft.com/office/drawing/2014/main" id="{659A527A-9A68-467D-B1DF-DC5724B4E3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4088" y="4680123"/>
            <a:ext cx="1333500" cy="1771650"/>
          </a:xfrm>
          <a:prstGeom prst="rect">
            <a:avLst/>
          </a:prstGeom>
        </p:spPr>
      </p:pic>
      <p:sp>
        <p:nvSpPr>
          <p:cNvPr id="22" name="Rectangle: Rounded Corners 21">
            <a:extLst>
              <a:ext uri="{FF2B5EF4-FFF2-40B4-BE49-F238E27FC236}">
                <a16:creationId xmlns:a16="http://schemas.microsoft.com/office/drawing/2014/main" id="{3D362AB8-C3B6-4BC8-B92C-BE57CC50B5F4}"/>
              </a:ext>
            </a:extLst>
          </p:cNvPr>
          <p:cNvSpPr/>
          <p:nvPr/>
        </p:nvSpPr>
        <p:spPr>
          <a:xfrm>
            <a:off x="2339751" y="4228679"/>
            <a:ext cx="151047" cy="28044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374773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28C4-7DC3-4F92-8C00-A0D2640C4DDD}"/>
              </a:ext>
            </a:extLst>
          </p:cNvPr>
          <p:cNvSpPr>
            <a:spLocks noGrp="1"/>
          </p:cNvSpPr>
          <p:nvPr>
            <p:ph type="title"/>
          </p:nvPr>
        </p:nvSpPr>
        <p:spPr>
          <a:xfrm>
            <a:off x="539552" y="44624"/>
            <a:ext cx="8229600" cy="722344"/>
          </a:xfrm>
        </p:spPr>
        <p:txBody>
          <a:bodyPr>
            <a:normAutofit fontScale="90000"/>
          </a:bodyPr>
          <a:lstStyle/>
          <a:p>
            <a:pPr algn="ctr"/>
            <a:r>
              <a:rPr lang="en-SG" b="1" dirty="0">
                <a:latin typeface="+mn-lt"/>
              </a:rPr>
              <a:t>SAP schools</a:t>
            </a:r>
          </a:p>
        </p:txBody>
      </p:sp>
      <p:sp>
        <p:nvSpPr>
          <p:cNvPr id="3" name="Content Placeholder 2">
            <a:extLst>
              <a:ext uri="{FF2B5EF4-FFF2-40B4-BE49-F238E27FC236}">
                <a16:creationId xmlns:a16="http://schemas.microsoft.com/office/drawing/2014/main" id="{1B0A7060-441E-43E9-845E-E9C7B072EF3D}"/>
              </a:ext>
            </a:extLst>
          </p:cNvPr>
          <p:cNvSpPr>
            <a:spLocks noGrp="1"/>
          </p:cNvSpPr>
          <p:nvPr>
            <p:ph idx="1"/>
          </p:nvPr>
        </p:nvSpPr>
        <p:spPr>
          <a:xfrm>
            <a:off x="457200" y="980728"/>
            <a:ext cx="8229600" cy="5343872"/>
          </a:xfrm>
        </p:spPr>
        <p:txBody>
          <a:bodyPr>
            <a:normAutofit fontScale="92500"/>
          </a:bodyPr>
          <a:lstStyle/>
          <a:p>
            <a:r>
              <a:rPr lang="en-SG" dirty="0"/>
              <a:t>The Special Assistance Plan (SAP) was introduced in 1979 as a long-term scheme to preserve the best Chinese-stream schools so as to develop effectively bilingual students who were inculcated with traditional Chinese values. Nine Chinese-stream secondary schools were initially selected to serve as SAP schools.</a:t>
            </a:r>
          </a:p>
          <a:p>
            <a:pPr lvl="1"/>
            <a:r>
              <a:rPr lang="en-SG" dirty="0"/>
              <a:t>The number of pupils enrolled in Chinese-medium schools continued to decline in the 1970s. Between 1960 and 1978, the proportion of pupils registered for Chinese primary schools fell from 39 percent to 10 percent.</a:t>
            </a:r>
          </a:p>
          <a:p>
            <a:pPr lvl="1"/>
            <a:r>
              <a:rPr lang="en-SG" dirty="0"/>
              <a:t>During a forum on bilingual education in April 1978, then Prime Minister Lee </a:t>
            </a:r>
            <a:r>
              <a:rPr lang="en-SG" dirty="0" err="1"/>
              <a:t>Kuan</a:t>
            </a:r>
            <a:r>
              <a:rPr lang="en-SG" dirty="0"/>
              <a:t> Yew mooted the idea of transforming a number of top Chinese-medium secondary schools into bilingual schools. </a:t>
            </a:r>
          </a:p>
        </p:txBody>
      </p:sp>
    </p:spTree>
    <p:extLst>
      <p:ext uri="{BB962C8B-B14F-4D97-AF65-F5344CB8AC3E}">
        <p14:creationId xmlns:p14="http://schemas.microsoft.com/office/powerpoint/2010/main" val="20046626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4744"/>
            <a:ext cx="8229600" cy="2151112"/>
          </a:xfrm>
        </p:spPr>
        <p:txBody>
          <a:bodyPr>
            <a:normAutofit fontScale="90000"/>
          </a:bodyPr>
          <a:lstStyle/>
          <a:p>
            <a:pPr algn="ctr"/>
            <a:r>
              <a:rPr lang="en-US" b="1" dirty="0">
                <a:latin typeface="+mn-lt"/>
              </a:rPr>
              <a:t>Standard of Mandarin in the educational system was lowered</a:t>
            </a:r>
            <a:endParaRPr lang="en-SG" b="1" dirty="0">
              <a:latin typeface="+mn-lt"/>
            </a:endParaRPr>
          </a:p>
        </p:txBody>
      </p:sp>
    </p:spTree>
    <p:extLst>
      <p:ext uri="{BB962C8B-B14F-4D97-AF65-F5344CB8AC3E}">
        <p14:creationId xmlns:p14="http://schemas.microsoft.com/office/powerpoint/2010/main" val="3385684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D160-FA1C-4E4E-8C3A-C9A3A41256B3}"/>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CA702CE-A462-455C-A3E8-1CFAA2F4DDE6}"/>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23055662-AD25-462F-9CCF-A107671BA52D}"/>
              </a:ext>
            </a:extLst>
          </p:cNvPr>
          <p:cNvPicPr>
            <a:picLocks noChangeAspect="1"/>
          </p:cNvPicPr>
          <p:nvPr/>
        </p:nvPicPr>
        <p:blipFill>
          <a:blip r:embed="rId2"/>
          <a:stretch>
            <a:fillRect/>
          </a:stretch>
        </p:blipFill>
        <p:spPr>
          <a:xfrm>
            <a:off x="1979712" y="0"/>
            <a:ext cx="4968552" cy="6780852"/>
          </a:xfrm>
          <a:prstGeom prst="rect">
            <a:avLst/>
          </a:prstGeom>
        </p:spPr>
      </p:pic>
    </p:spTree>
    <p:extLst>
      <p:ext uri="{BB962C8B-B14F-4D97-AF65-F5344CB8AC3E}">
        <p14:creationId xmlns:p14="http://schemas.microsoft.com/office/powerpoint/2010/main" val="42574196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A91049-42F7-41A0-87B1-DC17F81FAF32}"/>
              </a:ext>
            </a:extLst>
          </p:cNvPr>
          <p:cNvPicPr>
            <a:picLocks noChangeAspect="1"/>
          </p:cNvPicPr>
          <p:nvPr/>
        </p:nvPicPr>
        <p:blipFill rotWithShape="1">
          <a:blip r:embed="rId2">
            <a:extLst>
              <a:ext uri="{28A0092B-C50C-407E-A947-70E740481C1C}">
                <a14:useLocalDpi xmlns:a14="http://schemas.microsoft.com/office/drawing/2010/main" val="0"/>
              </a:ext>
            </a:extLst>
          </a:blip>
          <a:srcRect t="4950" r="1741"/>
          <a:stretch/>
        </p:blipFill>
        <p:spPr>
          <a:xfrm>
            <a:off x="899592" y="836712"/>
            <a:ext cx="7623928" cy="5531235"/>
          </a:xfrm>
          <a:prstGeom prst="rect">
            <a:avLst/>
          </a:prstGeom>
        </p:spPr>
      </p:pic>
      <p:sp>
        <p:nvSpPr>
          <p:cNvPr id="6" name="Title 1">
            <a:extLst>
              <a:ext uri="{FF2B5EF4-FFF2-40B4-BE49-F238E27FC236}">
                <a16:creationId xmlns:a16="http://schemas.microsoft.com/office/drawing/2014/main" id="{FCA47EAC-E7C2-4447-BA77-705873C52C80}"/>
              </a:ext>
            </a:extLst>
          </p:cNvPr>
          <p:cNvSpPr>
            <a:spLocks noGrp="1"/>
          </p:cNvSpPr>
          <p:nvPr>
            <p:ph type="title"/>
          </p:nvPr>
        </p:nvSpPr>
        <p:spPr>
          <a:xfrm>
            <a:off x="457200" y="0"/>
            <a:ext cx="8229600" cy="750446"/>
          </a:xfrm>
        </p:spPr>
        <p:txBody>
          <a:bodyPr>
            <a:normAutofit fontScale="90000"/>
          </a:bodyPr>
          <a:lstStyle/>
          <a:p>
            <a:pPr algn="ctr"/>
            <a:r>
              <a:rPr lang="en-SG" b="1" dirty="0">
                <a:latin typeface="+mn-lt"/>
              </a:rPr>
              <a:t>1979</a:t>
            </a:r>
          </a:p>
        </p:txBody>
      </p:sp>
      <p:sp>
        <p:nvSpPr>
          <p:cNvPr id="7" name="TextBox 6">
            <a:extLst>
              <a:ext uri="{FF2B5EF4-FFF2-40B4-BE49-F238E27FC236}">
                <a16:creationId xmlns:a16="http://schemas.microsoft.com/office/drawing/2014/main" id="{6F7D4778-B051-4B06-9FA1-8C01B629E6CD}"/>
              </a:ext>
            </a:extLst>
          </p:cNvPr>
          <p:cNvSpPr txBox="1"/>
          <p:nvPr/>
        </p:nvSpPr>
        <p:spPr>
          <a:xfrm>
            <a:off x="107504" y="5253884"/>
            <a:ext cx="8856984" cy="1569660"/>
          </a:xfrm>
          <a:prstGeom prst="rect">
            <a:avLst/>
          </a:prstGeom>
          <a:noFill/>
        </p:spPr>
        <p:txBody>
          <a:bodyPr wrap="square" rtlCol="0">
            <a:spAutoFit/>
          </a:bodyPr>
          <a:lstStyle/>
          <a:p>
            <a:r>
              <a:rPr lang="en-SG" sz="2400" b="1" dirty="0">
                <a:solidFill>
                  <a:srgbClr val="C00000"/>
                </a:solidFill>
              </a:rPr>
              <a:t>The Speak Mandarin Campaign logo showing the profiles of two smiling faces that depicts two Chinese from different dialect groups understanding each other as they converse in Mandarin. </a:t>
            </a:r>
          </a:p>
        </p:txBody>
      </p:sp>
      <p:pic>
        <p:nvPicPr>
          <p:cNvPr id="8" name="Picture 7">
            <a:extLst>
              <a:ext uri="{FF2B5EF4-FFF2-40B4-BE49-F238E27FC236}">
                <a16:creationId xmlns:a16="http://schemas.microsoft.com/office/drawing/2014/main" id="{7ECC57D9-74DB-4CF8-82C7-1E8F5A208B8D}"/>
              </a:ext>
            </a:extLst>
          </p:cNvPr>
          <p:cNvPicPr>
            <a:picLocks noChangeAspect="1"/>
          </p:cNvPicPr>
          <p:nvPr/>
        </p:nvPicPr>
        <p:blipFill>
          <a:blip r:embed="rId3"/>
          <a:stretch>
            <a:fillRect/>
          </a:stretch>
        </p:blipFill>
        <p:spPr>
          <a:xfrm>
            <a:off x="35496" y="116632"/>
            <a:ext cx="3638364" cy="2420829"/>
          </a:xfrm>
          <a:prstGeom prst="rect">
            <a:avLst/>
          </a:prstGeom>
        </p:spPr>
      </p:pic>
    </p:spTree>
    <p:extLst>
      <p:ext uri="{BB962C8B-B14F-4D97-AF65-F5344CB8AC3E}">
        <p14:creationId xmlns:p14="http://schemas.microsoft.com/office/powerpoint/2010/main" val="284439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3C60-3269-4101-9810-9FF3831609D9}"/>
              </a:ext>
            </a:extLst>
          </p:cNvPr>
          <p:cNvSpPr>
            <a:spLocks noGrp="1"/>
          </p:cNvSpPr>
          <p:nvPr>
            <p:ph type="title"/>
          </p:nvPr>
        </p:nvSpPr>
        <p:spPr/>
        <p:txBody>
          <a:bodyPr/>
          <a:lstStyle/>
          <a:p>
            <a:endParaRPr lang="en-SG"/>
          </a:p>
        </p:txBody>
      </p:sp>
      <p:pic>
        <p:nvPicPr>
          <p:cNvPr id="4" name="Online Media 3">
            <a:hlinkClick r:id="" action="ppaction://media"/>
            <a:extLst>
              <a:ext uri="{FF2B5EF4-FFF2-40B4-BE49-F238E27FC236}">
                <a16:creationId xmlns:a16="http://schemas.microsoft.com/office/drawing/2014/main" id="{6F85C01F-F938-431E-8545-B8ACD7B7D0F2}"/>
              </a:ext>
            </a:extLst>
          </p:cNvPr>
          <p:cNvPicPr>
            <a:picLocks noGrp="1" noRot="1" noChangeAspect="1"/>
          </p:cNvPicPr>
          <p:nvPr>
            <p:ph idx="1"/>
            <a:videoFile r:link="rId1"/>
          </p:nvPr>
        </p:nvPicPr>
        <p:blipFill>
          <a:blip r:embed="rId3"/>
          <a:stretch>
            <a:fillRect/>
          </a:stretch>
        </p:blipFill>
        <p:spPr>
          <a:xfrm>
            <a:off x="179512" y="116632"/>
            <a:ext cx="8640960" cy="6480720"/>
          </a:xfrm>
          <a:prstGeom prst="rect">
            <a:avLst/>
          </a:prstGeom>
        </p:spPr>
      </p:pic>
    </p:spTree>
    <p:extLst>
      <p:ext uri="{BB962C8B-B14F-4D97-AF65-F5344CB8AC3E}">
        <p14:creationId xmlns:p14="http://schemas.microsoft.com/office/powerpoint/2010/main" val="4038624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515" y="404664"/>
            <a:ext cx="8784977" cy="507372"/>
          </a:xfrm>
          <a:prstGeom prst="rect">
            <a:avLst/>
          </a:prstGeom>
        </p:spPr>
      </p:pic>
      <p:pic>
        <p:nvPicPr>
          <p:cNvPr id="5" name="Picture 4"/>
          <p:cNvPicPr>
            <a:picLocks noChangeAspect="1"/>
          </p:cNvPicPr>
          <p:nvPr/>
        </p:nvPicPr>
        <p:blipFill>
          <a:blip r:embed="rId3"/>
          <a:stretch>
            <a:fillRect/>
          </a:stretch>
        </p:blipFill>
        <p:spPr>
          <a:xfrm>
            <a:off x="195814" y="1124744"/>
            <a:ext cx="8699349" cy="5040560"/>
          </a:xfrm>
          <a:prstGeom prst="rect">
            <a:avLst/>
          </a:prstGeom>
        </p:spPr>
      </p:pic>
      <p:sp>
        <p:nvSpPr>
          <p:cNvPr id="6" name="Rounded Rectangle 5"/>
          <p:cNvSpPr/>
          <p:nvPr/>
        </p:nvSpPr>
        <p:spPr>
          <a:xfrm>
            <a:off x="215515" y="1052736"/>
            <a:ext cx="6372709" cy="4320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6702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4F650-4E96-4CE8-8917-60727D60A287}"/>
              </a:ext>
            </a:extLst>
          </p:cNvPr>
          <p:cNvSpPr>
            <a:spLocks noGrp="1"/>
          </p:cNvSpPr>
          <p:nvPr>
            <p:ph type="title"/>
          </p:nvPr>
        </p:nvSpPr>
        <p:spPr/>
        <p:txBody>
          <a:bodyPr/>
          <a:lstStyle/>
          <a:p>
            <a:endParaRPr lang="en-SG"/>
          </a:p>
        </p:txBody>
      </p:sp>
      <p:pic>
        <p:nvPicPr>
          <p:cNvPr id="4" name="Picture 3">
            <a:extLst>
              <a:ext uri="{FF2B5EF4-FFF2-40B4-BE49-F238E27FC236}">
                <a16:creationId xmlns:a16="http://schemas.microsoft.com/office/drawing/2014/main" id="{9B22DC25-3AE0-4AF5-93E6-2968933C3832}"/>
              </a:ext>
            </a:extLst>
          </p:cNvPr>
          <p:cNvPicPr>
            <a:picLocks noChangeAspect="1"/>
          </p:cNvPicPr>
          <p:nvPr/>
        </p:nvPicPr>
        <p:blipFill>
          <a:blip r:embed="rId2"/>
          <a:stretch>
            <a:fillRect/>
          </a:stretch>
        </p:blipFill>
        <p:spPr>
          <a:xfrm>
            <a:off x="11771" y="0"/>
            <a:ext cx="2863993" cy="4530431"/>
          </a:xfrm>
          <a:prstGeom prst="rect">
            <a:avLst/>
          </a:prstGeom>
        </p:spPr>
      </p:pic>
      <p:sp>
        <p:nvSpPr>
          <p:cNvPr id="6" name="Content Placeholder 5">
            <a:extLst>
              <a:ext uri="{FF2B5EF4-FFF2-40B4-BE49-F238E27FC236}">
                <a16:creationId xmlns:a16="http://schemas.microsoft.com/office/drawing/2014/main" id="{E9983076-01BA-47C2-8A7F-9CB908CE9799}"/>
              </a:ext>
            </a:extLst>
          </p:cNvPr>
          <p:cNvSpPr>
            <a:spLocks noGrp="1"/>
          </p:cNvSpPr>
          <p:nvPr>
            <p:ph idx="1"/>
          </p:nvPr>
        </p:nvSpPr>
        <p:spPr/>
        <p:txBody>
          <a:bodyPr/>
          <a:lstStyle/>
          <a:p>
            <a:endParaRPr lang="en-SG" dirty="0"/>
          </a:p>
        </p:txBody>
      </p:sp>
      <p:pic>
        <p:nvPicPr>
          <p:cNvPr id="7" name="Content Placeholder 4">
            <a:extLst>
              <a:ext uri="{FF2B5EF4-FFF2-40B4-BE49-F238E27FC236}">
                <a16:creationId xmlns:a16="http://schemas.microsoft.com/office/drawing/2014/main" id="{D5FC4B6D-8109-4D24-8022-399B9A176F6F}"/>
              </a:ext>
            </a:extLst>
          </p:cNvPr>
          <p:cNvPicPr>
            <a:picLocks noChangeAspect="1"/>
          </p:cNvPicPr>
          <p:nvPr/>
        </p:nvPicPr>
        <p:blipFill>
          <a:blip r:embed="rId3"/>
          <a:stretch>
            <a:fillRect/>
          </a:stretch>
        </p:blipFill>
        <p:spPr>
          <a:xfrm>
            <a:off x="2627784" y="764704"/>
            <a:ext cx="6504445" cy="5577422"/>
          </a:xfrm>
          <a:prstGeom prst="rect">
            <a:avLst/>
          </a:prstGeom>
        </p:spPr>
      </p:pic>
    </p:spTree>
    <p:extLst>
      <p:ext uri="{BB962C8B-B14F-4D97-AF65-F5344CB8AC3E}">
        <p14:creationId xmlns:p14="http://schemas.microsoft.com/office/powerpoint/2010/main" val="24341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5" name="Content Placeholder 4"/>
          <p:cNvPicPr>
            <a:picLocks noGrp="1" noChangeAspect="1"/>
          </p:cNvPicPr>
          <p:nvPr>
            <p:ph idx="1"/>
          </p:nvPr>
        </p:nvPicPr>
        <p:blipFill>
          <a:blip r:embed="rId2"/>
          <a:stretch>
            <a:fillRect/>
          </a:stretch>
        </p:blipFill>
        <p:spPr>
          <a:xfrm>
            <a:off x="93513" y="980728"/>
            <a:ext cx="8930072" cy="2088232"/>
          </a:xfrm>
          <a:prstGeom prst="rect">
            <a:avLst/>
          </a:prstGeom>
        </p:spPr>
      </p:pic>
      <p:pic>
        <p:nvPicPr>
          <p:cNvPr id="4" name="Picture 3"/>
          <p:cNvPicPr>
            <a:picLocks noChangeAspect="1"/>
          </p:cNvPicPr>
          <p:nvPr/>
        </p:nvPicPr>
        <p:blipFill>
          <a:blip r:embed="rId3"/>
          <a:stretch>
            <a:fillRect/>
          </a:stretch>
        </p:blipFill>
        <p:spPr>
          <a:xfrm>
            <a:off x="93513" y="488064"/>
            <a:ext cx="8593287" cy="432048"/>
          </a:xfrm>
          <a:prstGeom prst="rect">
            <a:avLst/>
          </a:prstGeom>
        </p:spPr>
      </p:pic>
      <p:sp>
        <p:nvSpPr>
          <p:cNvPr id="6" name="Rounded Rectangle 5"/>
          <p:cNvSpPr/>
          <p:nvPr/>
        </p:nvSpPr>
        <p:spPr>
          <a:xfrm>
            <a:off x="4788024" y="2708920"/>
            <a:ext cx="4104456" cy="6366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ounded Rectangle 6"/>
          <p:cNvSpPr/>
          <p:nvPr/>
        </p:nvSpPr>
        <p:spPr>
          <a:xfrm>
            <a:off x="93513" y="878412"/>
            <a:ext cx="1022103" cy="4623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71674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503" y="556188"/>
            <a:ext cx="8280921" cy="465619"/>
          </a:xfrm>
          <a:prstGeom prst="rect">
            <a:avLst/>
          </a:prstGeom>
        </p:spPr>
      </p:pic>
      <p:pic>
        <p:nvPicPr>
          <p:cNvPr id="5" name="Picture 4"/>
          <p:cNvPicPr>
            <a:picLocks noChangeAspect="1"/>
          </p:cNvPicPr>
          <p:nvPr/>
        </p:nvPicPr>
        <p:blipFill>
          <a:blip r:embed="rId3"/>
          <a:stretch>
            <a:fillRect/>
          </a:stretch>
        </p:blipFill>
        <p:spPr>
          <a:xfrm>
            <a:off x="251520" y="1196752"/>
            <a:ext cx="8568952" cy="4088046"/>
          </a:xfrm>
          <a:prstGeom prst="rect">
            <a:avLst/>
          </a:prstGeom>
        </p:spPr>
      </p:pic>
    </p:spTree>
    <p:extLst>
      <p:ext uri="{BB962C8B-B14F-4D97-AF65-F5344CB8AC3E}">
        <p14:creationId xmlns:p14="http://schemas.microsoft.com/office/powerpoint/2010/main" val="2399515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1A32-963E-4BBB-9A18-F5D6B9AB5410}"/>
              </a:ext>
            </a:extLst>
          </p:cNvPr>
          <p:cNvSpPr>
            <a:spLocks noGrp="1"/>
          </p:cNvSpPr>
          <p:nvPr>
            <p:ph type="title"/>
          </p:nvPr>
        </p:nvSpPr>
        <p:spPr/>
        <p:txBody>
          <a:bodyPr/>
          <a:lstStyle/>
          <a:p>
            <a:endParaRPr lang="en-SG"/>
          </a:p>
        </p:txBody>
      </p:sp>
      <p:pic>
        <p:nvPicPr>
          <p:cNvPr id="4" name="Online Media 3">
            <a:hlinkClick r:id="" action="ppaction://media"/>
            <a:extLst>
              <a:ext uri="{FF2B5EF4-FFF2-40B4-BE49-F238E27FC236}">
                <a16:creationId xmlns:a16="http://schemas.microsoft.com/office/drawing/2014/main" id="{F6A8A973-98F3-4D56-BB90-31D8A805F004}"/>
              </a:ext>
            </a:extLst>
          </p:cNvPr>
          <p:cNvPicPr>
            <a:picLocks noGrp="1" noRot="1" noChangeAspect="1"/>
          </p:cNvPicPr>
          <p:nvPr>
            <p:ph idx="1"/>
            <a:videoFile r:link="rId1"/>
          </p:nvPr>
        </p:nvPicPr>
        <p:blipFill>
          <a:blip r:embed="rId3"/>
          <a:stretch>
            <a:fillRect/>
          </a:stretch>
        </p:blipFill>
        <p:spPr>
          <a:xfrm>
            <a:off x="107504" y="188640"/>
            <a:ext cx="8784976" cy="6588732"/>
          </a:xfrm>
          <a:prstGeom prst="rect">
            <a:avLst/>
          </a:prstGeom>
        </p:spPr>
      </p:pic>
    </p:spTree>
    <p:extLst>
      <p:ext uri="{BB962C8B-B14F-4D97-AF65-F5344CB8AC3E}">
        <p14:creationId xmlns:p14="http://schemas.microsoft.com/office/powerpoint/2010/main" val="3992807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0687"/>
            <a:ext cx="9144000" cy="5496603"/>
          </a:xfrm>
          <a:prstGeom prst="rect">
            <a:avLst/>
          </a:prstGeom>
        </p:spPr>
      </p:pic>
      <p:sp>
        <p:nvSpPr>
          <p:cNvPr id="3" name="Rounded Rectangle 2"/>
          <p:cNvSpPr/>
          <p:nvPr/>
        </p:nvSpPr>
        <p:spPr>
          <a:xfrm>
            <a:off x="2411760" y="5301208"/>
            <a:ext cx="4752528" cy="10801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ounded Rectangle 3"/>
          <p:cNvSpPr/>
          <p:nvPr/>
        </p:nvSpPr>
        <p:spPr>
          <a:xfrm>
            <a:off x="0" y="6021288"/>
            <a:ext cx="9144000" cy="1440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4546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831"/>
            <a:ext cx="8229600" cy="1143000"/>
          </a:xfrm>
        </p:spPr>
        <p:txBody>
          <a:bodyPr>
            <a:normAutofit fontScale="90000"/>
          </a:bodyPr>
          <a:lstStyle/>
          <a:p>
            <a:pPr algn="ctr"/>
            <a:r>
              <a:rPr lang="en-US" b="1" dirty="0">
                <a:latin typeface="+mn-lt"/>
              </a:rPr>
              <a:t>Report </a:t>
            </a:r>
            <a:r>
              <a:rPr lang="en-SG" b="1" dirty="0">
                <a:latin typeface="+mn-lt"/>
              </a:rPr>
              <a:t>on</a:t>
            </a:r>
            <a:r>
              <a:rPr lang="zh-CN" altLang="en-US" b="1" dirty="0">
                <a:latin typeface="+mn-lt"/>
              </a:rPr>
              <a:t> </a:t>
            </a:r>
            <a:r>
              <a:rPr lang="en-SG" altLang="zh-CN" b="1" dirty="0">
                <a:latin typeface="+mn-lt"/>
              </a:rPr>
              <a:t>the</a:t>
            </a:r>
            <a:r>
              <a:rPr lang="zh-CN" altLang="en-US" b="1" dirty="0">
                <a:latin typeface="+mn-lt"/>
              </a:rPr>
              <a:t> </a:t>
            </a:r>
            <a:r>
              <a:rPr lang="en-SG" altLang="zh-CN" b="1" dirty="0">
                <a:latin typeface="+mn-lt"/>
              </a:rPr>
              <a:t>Ministry</a:t>
            </a:r>
            <a:r>
              <a:rPr lang="zh-CN" altLang="en-US" b="1" dirty="0">
                <a:latin typeface="+mn-lt"/>
              </a:rPr>
              <a:t> </a:t>
            </a:r>
            <a:r>
              <a:rPr lang="en-SG" altLang="zh-CN" b="1" dirty="0">
                <a:latin typeface="+mn-lt"/>
              </a:rPr>
              <a:t>of</a:t>
            </a:r>
            <a:r>
              <a:rPr lang="zh-CN" altLang="en-US" b="1" dirty="0">
                <a:latin typeface="+mn-lt"/>
              </a:rPr>
              <a:t> </a:t>
            </a:r>
            <a:r>
              <a:rPr lang="en-SG" altLang="zh-CN" b="1" dirty="0">
                <a:latin typeface="+mn-lt"/>
              </a:rPr>
              <a:t>Education (1978)</a:t>
            </a:r>
            <a:endParaRPr lang="en-SG" b="1"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760" y="1340768"/>
            <a:ext cx="4302937" cy="5184905"/>
          </a:xfrm>
        </p:spPr>
      </p:pic>
      <p:sp>
        <p:nvSpPr>
          <p:cNvPr id="3" name="TextBox 2">
            <a:extLst>
              <a:ext uri="{FF2B5EF4-FFF2-40B4-BE49-F238E27FC236}">
                <a16:creationId xmlns:a16="http://schemas.microsoft.com/office/drawing/2014/main" id="{9DC229B9-155B-4695-ABE4-E84EA55D1624}"/>
              </a:ext>
            </a:extLst>
          </p:cNvPr>
          <p:cNvSpPr txBox="1"/>
          <p:nvPr/>
        </p:nvSpPr>
        <p:spPr>
          <a:xfrm>
            <a:off x="4644008" y="5949280"/>
            <a:ext cx="4429191" cy="523220"/>
          </a:xfrm>
          <a:prstGeom prst="rect">
            <a:avLst/>
          </a:prstGeom>
          <a:noFill/>
        </p:spPr>
        <p:txBody>
          <a:bodyPr wrap="square" rtlCol="0">
            <a:spAutoFit/>
          </a:bodyPr>
          <a:lstStyle/>
          <a:p>
            <a:r>
              <a:rPr lang="en-SG" sz="2800" dirty="0"/>
              <a:t>Goh </a:t>
            </a:r>
            <a:r>
              <a:rPr lang="en-SG" sz="2800" dirty="0" err="1"/>
              <a:t>Keng</a:t>
            </a:r>
            <a:r>
              <a:rPr lang="en-SG" sz="2800" dirty="0"/>
              <a:t> </a:t>
            </a:r>
            <a:r>
              <a:rPr lang="en-SG" sz="2800" dirty="0" err="1"/>
              <a:t>Swee</a:t>
            </a:r>
            <a:r>
              <a:rPr lang="en-SG" sz="2800" dirty="0"/>
              <a:t> (1918-2010)</a:t>
            </a:r>
          </a:p>
        </p:txBody>
      </p:sp>
      <p:pic>
        <p:nvPicPr>
          <p:cNvPr id="5" name="Picture 4">
            <a:extLst>
              <a:ext uri="{FF2B5EF4-FFF2-40B4-BE49-F238E27FC236}">
                <a16:creationId xmlns:a16="http://schemas.microsoft.com/office/drawing/2014/main" id="{27AE7C38-69EF-4A47-B0EC-8B5A34E0F564}"/>
              </a:ext>
            </a:extLst>
          </p:cNvPr>
          <p:cNvPicPr>
            <a:picLocks noChangeAspect="1"/>
          </p:cNvPicPr>
          <p:nvPr/>
        </p:nvPicPr>
        <p:blipFill>
          <a:blip r:embed="rId3"/>
          <a:stretch>
            <a:fillRect/>
          </a:stretch>
        </p:blipFill>
        <p:spPr>
          <a:xfrm>
            <a:off x="4644008" y="1556792"/>
            <a:ext cx="4194224" cy="835910"/>
          </a:xfrm>
          <a:prstGeom prst="rect">
            <a:avLst/>
          </a:prstGeom>
        </p:spPr>
      </p:pic>
      <p:sp>
        <p:nvSpPr>
          <p:cNvPr id="6" name="Rectangle: Rounded Corners 5">
            <a:extLst>
              <a:ext uri="{FF2B5EF4-FFF2-40B4-BE49-F238E27FC236}">
                <a16:creationId xmlns:a16="http://schemas.microsoft.com/office/drawing/2014/main" id="{FA0391EF-CD2B-48B5-8ED8-BFDB5D08F1B2}"/>
              </a:ext>
            </a:extLst>
          </p:cNvPr>
          <p:cNvSpPr/>
          <p:nvPr/>
        </p:nvSpPr>
        <p:spPr>
          <a:xfrm>
            <a:off x="7966720" y="2132856"/>
            <a:ext cx="720080" cy="25984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69ACABF1-C417-4334-A30F-1C87E13CB188}"/>
              </a:ext>
            </a:extLst>
          </p:cNvPr>
          <p:cNvPicPr>
            <a:picLocks noChangeAspect="1"/>
          </p:cNvPicPr>
          <p:nvPr/>
        </p:nvPicPr>
        <p:blipFill>
          <a:blip r:embed="rId4"/>
          <a:stretch>
            <a:fillRect/>
          </a:stretch>
        </p:blipFill>
        <p:spPr>
          <a:xfrm>
            <a:off x="4716016" y="2492896"/>
            <a:ext cx="4122216" cy="2495997"/>
          </a:xfrm>
          <a:prstGeom prst="rect">
            <a:avLst/>
          </a:prstGeom>
        </p:spPr>
      </p:pic>
      <p:sp>
        <p:nvSpPr>
          <p:cNvPr id="8" name="Rounded Rectangle 7"/>
          <p:cNvSpPr/>
          <p:nvPr/>
        </p:nvSpPr>
        <p:spPr>
          <a:xfrm>
            <a:off x="5652120" y="4725144"/>
            <a:ext cx="3034680" cy="263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0250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862C-53B7-4441-A519-4954EBF034E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75812AEF-CE15-4130-9B30-68C2864F996A}"/>
              </a:ext>
            </a:extLst>
          </p:cNvPr>
          <p:cNvSpPr>
            <a:spLocks noGrp="1"/>
          </p:cNvSpPr>
          <p:nvPr>
            <p:ph idx="1"/>
          </p:nvPr>
        </p:nvSpPr>
        <p:spPr/>
        <p:txBody>
          <a:bodyPr/>
          <a:lstStyle/>
          <a:p>
            <a:endParaRPr lang="en-SG"/>
          </a:p>
        </p:txBody>
      </p:sp>
      <p:pic>
        <p:nvPicPr>
          <p:cNvPr id="4" name="Picture 3">
            <a:extLst>
              <a:ext uri="{FF2B5EF4-FFF2-40B4-BE49-F238E27FC236}">
                <a16:creationId xmlns:a16="http://schemas.microsoft.com/office/drawing/2014/main" id="{9FFF234E-9252-42F2-8B3A-2284BA7D3D88}"/>
              </a:ext>
            </a:extLst>
          </p:cNvPr>
          <p:cNvPicPr>
            <a:picLocks noChangeAspect="1"/>
          </p:cNvPicPr>
          <p:nvPr/>
        </p:nvPicPr>
        <p:blipFill>
          <a:blip r:embed="rId2"/>
          <a:stretch>
            <a:fillRect/>
          </a:stretch>
        </p:blipFill>
        <p:spPr>
          <a:xfrm>
            <a:off x="539552" y="116631"/>
            <a:ext cx="7704856" cy="6485077"/>
          </a:xfrm>
          <a:prstGeom prst="rect">
            <a:avLst/>
          </a:prstGeom>
        </p:spPr>
      </p:pic>
    </p:spTree>
    <p:extLst>
      <p:ext uri="{BB962C8B-B14F-4D97-AF65-F5344CB8AC3E}">
        <p14:creationId xmlns:p14="http://schemas.microsoft.com/office/powerpoint/2010/main" val="224951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8003-A96C-438A-9B16-4D2E517284B0}"/>
              </a:ext>
            </a:extLst>
          </p:cNvPr>
          <p:cNvSpPr>
            <a:spLocks noGrp="1"/>
          </p:cNvSpPr>
          <p:nvPr>
            <p:ph type="title"/>
          </p:nvPr>
        </p:nvSpPr>
        <p:spPr>
          <a:xfrm>
            <a:off x="179512" y="1916832"/>
            <a:ext cx="8784976" cy="2654363"/>
          </a:xfrm>
        </p:spPr>
        <p:txBody>
          <a:bodyPr>
            <a:normAutofit fontScale="90000"/>
          </a:bodyPr>
          <a:lstStyle/>
          <a:p>
            <a:pPr algn="ctr"/>
            <a:r>
              <a:rPr lang="en-SG" b="1" dirty="0">
                <a:latin typeface="+mn-lt"/>
              </a:rPr>
              <a:t>Speak Mandarin Campaign </a:t>
            </a:r>
            <a:br>
              <a:rPr lang="en-SG" b="1" dirty="0">
                <a:latin typeface="+mn-lt"/>
              </a:rPr>
            </a:br>
            <a:r>
              <a:rPr lang="en-SG" b="1" dirty="0">
                <a:latin typeface="+mn-lt"/>
              </a:rPr>
              <a:t>and </a:t>
            </a:r>
            <a:br>
              <a:rPr lang="en-SG" b="1" dirty="0">
                <a:latin typeface="+mn-lt"/>
              </a:rPr>
            </a:br>
            <a:r>
              <a:rPr lang="en-SG" b="1" dirty="0">
                <a:latin typeface="+mn-lt"/>
              </a:rPr>
              <a:t>the bilingual education in Singapore</a:t>
            </a:r>
          </a:p>
        </p:txBody>
      </p:sp>
    </p:spTree>
    <p:extLst>
      <p:ext uri="{BB962C8B-B14F-4D97-AF65-F5344CB8AC3E}">
        <p14:creationId xmlns:p14="http://schemas.microsoft.com/office/powerpoint/2010/main" val="1109158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a:xfrm>
            <a:off x="611560" y="403847"/>
            <a:ext cx="8349552" cy="2579712"/>
          </a:xfrm>
        </p:spPr>
        <p:txBody>
          <a:bodyPr>
            <a:noAutofit/>
          </a:bodyPr>
          <a:lstStyle/>
          <a:p>
            <a:r>
              <a:rPr lang="en-SG" altLang="zh-HK" sz="4800" dirty="0">
                <a:solidFill>
                  <a:schemeClr val="tx1"/>
                </a:solidFill>
                <a:effectLst/>
                <a:latin typeface="+mn-lt"/>
                <a:cs typeface="Times New Roman" panose="02020603050405020304" pitchFamily="18" charset="0"/>
              </a:rPr>
              <a:t>Lecture </a:t>
            </a:r>
            <a:r>
              <a:rPr lang="en-US" altLang="zh-HK" sz="4800" dirty="0">
                <a:solidFill>
                  <a:schemeClr val="tx1"/>
                </a:solidFill>
                <a:effectLst/>
                <a:latin typeface="+mn-lt"/>
                <a:cs typeface="Times New Roman" panose="02020603050405020304" pitchFamily="18" charset="0"/>
              </a:rPr>
              <a:t>10 &amp; 11</a:t>
            </a:r>
            <a:r>
              <a:rPr lang="en-SG" altLang="zh-HK" sz="4800" dirty="0">
                <a:solidFill>
                  <a:schemeClr val="tx1"/>
                </a:solidFill>
                <a:effectLst/>
                <a:latin typeface="+mn-lt"/>
                <a:cs typeface="Times New Roman" panose="02020603050405020304" pitchFamily="18" charset="0"/>
              </a:rPr>
              <a:t>: Speak More Mandarin and Less Dialects </a:t>
            </a:r>
            <a:br>
              <a:rPr lang="en-SG" altLang="zh-HK" sz="4800" dirty="0">
                <a:solidFill>
                  <a:schemeClr val="tx1"/>
                </a:solidFill>
                <a:effectLst/>
                <a:latin typeface="+mn-lt"/>
                <a:cs typeface="Times New Roman" panose="02020603050405020304" pitchFamily="18" charset="0"/>
              </a:rPr>
            </a:br>
            <a:r>
              <a:rPr lang="en-US" altLang="zh-HK" sz="4800" dirty="0">
                <a:solidFill>
                  <a:schemeClr val="tx1"/>
                </a:solidFill>
                <a:effectLst/>
                <a:latin typeface="+mn-lt"/>
                <a:cs typeface="Times New Roman" panose="02020603050405020304" pitchFamily="18" charset="0"/>
              </a:rPr>
              <a:t>  </a:t>
            </a:r>
            <a:endParaRPr lang="zh-HK" altLang="en-US" sz="4800" dirty="0">
              <a:solidFill>
                <a:schemeClr val="tx1"/>
              </a:solidFill>
              <a:latin typeface="+mn-lt"/>
              <a:cs typeface="Times New Roman" panose="02020603050405020304" pitchFamily="18" charset="0"/>
            </a:endParaRPr>
          </a:p>
        </p:txBody>
      </p:sp>
      <p:pic>
        <p:nvPicPr>
          <p:cNvPr id="1026" name="Picture 2" descr="C:\Users\user\Desktop\14efca8ca9507f4b28435850_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8" y="2636912"/>
            <a:ext cx="3619172" cy="36191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2790" y="3874442"/>
            <a:ext cx="4320480" cy="2592288"/>
          </a:xfrm>
          <a:prstGeom prst="rect">
            <a:avLst/>
          </a:prstGeom>
        </p:spPr>
      </p:pic>
    </p:spTree>
    <p:extLst>
      <p:ext uri="{BB962C8B-B14F-4D97-AF65-F5344CB8AC3E}">
        <p14:creationId xmlns:p14="http://schemas.microsoft.com/office/powerpoint/2010/main" val="907655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09BE11-22A0-407A-95DF-C9548B826DEC}"/>
              </a:ext>
            </a:extLst>
          </p:cNvPr>
          <p:cNvSpPr>
            <a:spLocks noGrp="1"/>
          </p:cNvSpPr>
          <p:nvPr>
            <p:ph type="title"/>
          </p:nvPr>
        </p:nvSpPr>
        <p:spPr>
          <a:xfrm>
            <a:off x="539552" y="404664"/>
            <a:ext cx="8229600" cy="1143000"/>
          </a:xfrm>
        </p:spPr>
        <p:txBody>
          <a:bodyPr>
            <a:noAutofit/>
          </a:bodyPr>
          <a:lstStyle/>
          <a:p>
            <a:pPr algn="ctr"/>
            <a:r>
              <a:rPr lang="en-SG" sz="3600" b="1" dirty="0">
                <a:latin typeface="+mn-lt"/>
              </a:rPr>
              <a:t>Typical Verbal Repertoire of a Chinese Singaporean in early Singapore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700808"/>
            <a:ext cx="7315200" cy="4876800"/>
          </a:xfrm>
          <a:prstGeom prst="rect">
            <a:avLst/>
          </a:prstGeom>
        </p:spPr>
      </p:pic>
    </p:spTree>
    <p:extLst>
      <p:ext uri="{BB962C8B-B14F-4D97-AF65-F5344CB8AC3E}">
        <p14:creationId xmlns:p14="http://schemas.microsoft.com/office/powerpoint/2010/main" val="282403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5ACA-EB4F-4BAC-9A06-63DEB80892F7}"/>
              </a:ext>
            </a:extLst>
          </p:cNvPr>
          <p:cNvSpPr>
            <a:spLocks noGrp="1"/>
          </p:cNvSpPr>
          <p:nvPr>
            <p:ph type="title"/>
          </p:nvPr>
        </p:nvSpPr>
        <p:spPr>
          <a:xfrm>
            <a:off x="457200" y="908720"/>
            <a:ext cx="8229600" cy="2520280"/>
          </a:xfrm>
        </p:spPr>
        <p:txBody>
          <a:bodyPr>
            <a:normAutofit fontScale="90000"/>
          </a:bodyPr>
          <a:lstStyle/>
          <a:p>
            <a:r>
              <a:rPr lang="en-SG" sz="5400" b="1" dirty="0">
                <a:latin typeface="+mn-lt"/>
              </a:rPr>
              <a:t>What was/were the mother tongue(s) of Chinese Singaporeans before 1979?</a:t>
            </a:r>
            <a:endParaRPr lang="en-SG" dirty="0">
              <a:latin typeface="+mn-lt"/>
            </a:endParaRPr>
          </a:p>
        </p:txBody>
      </p:sp>
    </p:spTree>
    <p:extLst>
      <p:ext uri="{BB962C8B-B14F-4D97-AF65-F5344CB8AC3E}">
        <p14:creationId xmlns:p14="http://schemas.microsoft.com/office/powerpoint/2010/main" val="1291240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834B7D-BE17-4EC1-A5F3-AF53B59B3732}"/>
              </a:ext>
            </a:extLst>
          </p:cNvPr>
          <p:cNvPicPr>
            <a:picLocks noChangeAspect="1"/>
          </p:cNvPicPr>
          <p:nvPr/>
        </p:nvPicPr>
        <p:blipFill>
          <a:blip r:embed="rId2"/>
          <a:stretch>
            <a:fillRect/>
          </a:stretch>
        </p:blipFill>
        <p:spPr>
          <a:xfrm>
            <a:off x="-778" y="1556792"/>
            <a:ext cx="9144000" cy="2203837"/>
          </a:xfrm>
          <a:prstGeom prst="rect">
            <a:avLst/>
          </a:prstGeom>
        </p:spPr>
      </p:pic>
      <p:sp>
        <p:nvSpPr>
          <p:cNvPr id="3" name="Title 2">
            <a:extLst>
              <a:ext uri="{FF2B5EF4-FFF2-40B4-BE49-F238E27FC236}">
                <a16:creationId xmlns:a16="http://schemas.microsoft.com/office/drawing/2014/main" id="{6168513A-15AC-40B3-B7B6-8F2FC6364690}"/>
              </a:ext>
            </a:extLst>
          </p:cNvPr>
          <p:cNvSpPr>
            <a:spLocks noGrp="1"/>
          </p:cNvSpPr>
          <p:nvPr>
            <p:ph type="title"/>
          </p:nvPr>
        </p:nvSpPr>
        <p:spPr>
          <a:xfrm>
            <a:off x="444847" y="188640"/>
            <a:ext cx="8229600" cy="1143000"/>
          </a:xfrm>
        </p:spPr>
        <p:txBody>
          <a:bodyPr>
            <a:normAutofit fontScale="90000"/>
          </a:bodyPr>
          <a:lstStyle/>
          <a:p>
            <a:pPr algn="ctr"/>
            <a:r>
              <a:rPr lang="en-SG" b="1" dirty="0">
                <a:latin typeface="+mn-lt"/>
              </a:rPr>
              <a:t>What is the definition of mother tongue?</a:t>
            </a:r>
          </a:p>
        </p:txBody>
      </p:sp>
      <p:pic>
        <p:nvPicPr>
          <p:cNvPr id="5" name="Picture 4">
            <a:extLst>
              <a:ext uri="{FF2B5EF4-FFF2-40B4-BE49-F238E27FC236}">
                <a16:creationId xmlns:a16="http://schemas.microsoft.com/office/drawing/2014/main" id="{6E23EFA3-C1F9-4470-BDBF-A356BBC96517}"/>
              </a:ext>
            </a:extLst>
          </p:cNvPr>
          <p:cNvPicPr>
            <a:picLocks noChangeAspect="1"/>
          </p:cNvPicPr>
          <p:nvPr/>
        </p:nvPicPr>
        <p:blipFill>
          <a:blip r:embed="rId3"/>
          <a:stretch>
            <a:fillRect/>
          </a:stretch>
        </p:blipFill>
        <p:spPr>
          <a:xfrm>
            <a:off x="0" y="3756882"/>
            <a:ext cx="9144000" cy="2060500"/>
          </a:xfrm>
          <a:prstGeom prst="rect">
            <a:avLst/>
          </a:prstGeom>
          <a:ln>
            <a:noFill/>
          </a:ln>
        </p:spPr>
      </p:pic>
      <p:sp>
        <p:nvSpPr>
          <p:cNvPr id="6" name="Rectangle: Rounded Corners 5">
            <a:extLst>
              <a:ext uri="{FF2B5EF4-FFF2-40B4-BE49-F238E27FC236}">
                <a16:creationId xmlns:a16="http://schemas.microsoft.com/office/drawing/2014/main" id="{818D3A08-17DE-48AE-8935-230DDABF22BC}"/>
              </a:ext>
            </a:extLst>
          </p:cNvPr>
          <p:cNvSpPr/>
          <p:nvPr/>
        </p:nvSpPr>
        <p:spPr>
          <a:xfrm>
            <a:off x="1907704" y="5373216"/>
            <a:ext cx="7128792" cy="4267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74A3DF9C-0536-40DF-B535-8FFC578E9680}"/>
              </a:ext>
            </a:extLst>
          </p:cNvPr>
          <p:cNvPicPr>
            <a:picLocks noChangeAspect="1"/>
          </p:cNvPicPr>
          <p:nvPr/>
        </p:nvPicPr>
        <p:blipFill>
          <a:blip r:embed="rId4"/>
          <a:stretch>
            <a:fillRect/>
          </a:stretch>
        </p:blipFill>
        <p:spPr>
          <a:xfrm>
            <a:off x="5508104" y="6309320"/>
            <a:ext cx="1147095" cy="250800"/>
          </a:xfrm>
          <a:prstGeom prst="rect">
            <a:avLst/>
          </a:prstGeom>
        </p:spPr>
      </p:pic>
      <p:pic>
        <p:nvPicPr>
          <p:cNvPr id="8" name="Picture 7">
            <a:extLst>
              <a:ext uri="{FF2B5EF4-FFF2-40B4-BE49-F238E27FC236}">
                <a16:creationId xmlns:a16="http://schemas.microsoft.com/office/drawing/2014/main" id="{888F9E0E-844D-4AC7-948C-B48DCDDEEB5F}"/>
              </a:ext>
            </a:extLst>
          </p:cNvPr>
          <p:cNvPicPr>
            <a:picLocks noChangeAspect="1"/>
          </p:cNvPicPr>
          <p:nvPr/>
        </p:nvPicPr>
        <p:blipFill>
          <a:blip r:embed="rId5"/>
          <a:stretch>
            <a:fillRect/>
          </a:stretch>
        </p:blipFill>
        <p:spPr>
          <a:xfrm>
            <a:off x="5425598" y="5799985"/>
            <a:ext cx="3665431" cy="442200"/>
          </a:xfrm>
          <a:prstGeom prst="rect">
            <a:avLst/>
          </a:prstGeom>
        </p:spPr>
      </p:pic>
    </p:spTree>
    <p:extLst>
      <p:ext uri="{BB962C8B-B14F-4D97-AF65-F5344CB8AC3E}">
        <p14:creationId xmlns:p14="http://schemas.microsoft.com/office/powerpoint/2010/main" val="2734780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70A65-DBFC-4D73-A42F-73BDB8A759C8}"/>
              </a:ext>
            </a:extLst>
          </p:cNvPr>
          <p:cNvSpPr>
            <a:spLocks noGrp="1"/>
          </p:cNvSpPr>
          <p:nvPr>
            <p:ph type="title"/>
          </p:nvPr>
        </p:nvSpPr>
        <p:spPr/>
        <p:txBody>
          <a:bodyPr/>
          <a:lstStyle/>
          <a:p>
            <a:endParaRPr lang="en-SG" dirty="0"/>
          </a:p>
        </p:txBody>
      </p:sp>
      <p:pic>
        <p:nvPicPr>
          <p:cNvPr id="4" name="Picture 3">
            <a:extLst>
              <a:ext uri="{FF2B5EF4-FFF2-40B4-BE49-F238E27FC236}">
                <a16:creationId xmlns:a16="http://schemas.microsoft.com/office/drawing/2014/main" id="{ABA53E5F-8094-415C-A4C7-C6CC1F772C6E}"/>
              </a:ext>
            </a:extLst>
          </p:cNvPr>
          <p:cNvPicPr>
            <a:picLocks noChangeAspect="1"/>
          </p:cNvPicPr>
          <p:nvPr/>
        </p:nvPicPr>
        <p:blipFill>
          <a:blip r:embed="rId2"/>
          <a:stretch>
            <a:fillRect/>
          </a:stretch>
        </p:blipFill>
        <p:spPr>
          <a:xfrm>
            <a:off x="107504" y="0"/>
            <a:ext cx="4944422" cy="6858000"/>
          </a:xfrm>
          <a:prstGeom prst="rect">
            <a:avLst/>
          </a:prstGeom>
        </p:spPr>
      </p:pic>
      <p:pic>
        <p:nvPicPr>
          <p:cNvPr id="7" name="Content Placeholder 4">
            <a:extLst>
              <a:ext uri="{FF2B5EF4-FFF2-40B4-BE49-F238E27FC236}">
                <a16:creationId xmlns:a16="http://schemas.microsoft.com/office/drawing/2014/main" id="{6F005B51-BA3C-405A-A411-43AC9AB4B56A}"/>
              </a:ext>
            </a:extLst>
          </p:cNvPr>
          <p:cNvPicPr>
            <a:picLocks noChangeAspect="1"/>
          </p:cNvPicPr>
          <p:nvPr/>
        </p:nvPicPr>
        <p:blipFill>
          <a:blip r:embed="rId3"/>
          <a:stretch>
            <a:fillRect/>
          </a:stretch>
        </p:blipFill>
        <p:spPr>
          <a:xfrm>
            <a:off x="4634729" y="8902"/>
            <a:ext cx="4509271" cy="2039400"/>
          </a:xfrm>
          <a:prstGeom prst="rect">
            <a:avLst/>
          </a:prstGeom>
        </p:spPr>
      </p:pic>
      <p:pic>
        <p:nvPicPr>
          <p:cNvPr id="8" name="Picture 7">
            <a:extLst>
              <a:ext uri="{FF2B5EF4-FFF2-40B4-BE49-F238E27FC236}">
                <a16:creationId xmlns:a16="http://schemas.microsoft.com/office/drawing/2014/main" id="{43A35F1E-7FBC-466F-899F-DD84D08FB7FA}"/>
              </a:ext>
            </a:extLst>
          </p:cNvPr>
          <p:cNvPicPr>
            <a:picLocks noChangeAspect="1"/>
          </p:cNvPicPr>
          <p:nvPr/>
        </p:nvPicPr>
        <p:blipFill>
          <a:blip r:embed="rId4"/>
          <a:stretch>
            <a:fillRect/>
          </a:stretch>
        </p:blipFill>
        <p:spPr>
          <a:xfrm>
            <a:off x="-17136" y="2033721"/>
            <a:ext cx="9144000" cy="1381407"/>
          </a:xfrm>
          <a:prstGeom prst="rect">
            <a:avLst/>
          </a:prstGeom>
        </p:spPr>
      </p:pic>
      <p:sp>
        <p:nvSpPr>
          <p:cNvPr id="9" name="Rectangle: Rounded Corners 8">
            <a:extLst>
              <a:ext uri="{FF2B5EF4-FFF2-40B4-BE49-F238E27FC236}">
                <a16:creationId xmlns:a16="http://schemas.microsoft.com/office/drawing/2014/main" id="{3ADF9772-2388-49E7-941F-657C82481C27}"/>
              </a:ext>
            </a:extLst>
          </p:cNvPr>
          <p:cNvSpPr/>
          <p:nvPr/>
        </p:nvSpPr>
        <p:spPr>
          <a:xfrm>
            <a:off x="6804248" y="3068960"/>
            <a:ext cx="2339752"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24167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44" y="190436"/>
            <a:ext cx="8847912" cy="1935088"/>
          </a:xfrm>
        </p:spPr>
        <p:txBody>
          <a:bodyPr>
            <a:normAutofit fontScale="90000"/>
          </a:bodyPr>
          <a:lstStyle/>
          <a:p>
            <a:r>
              <a:rPr lang="en-US" b="1" dirty="0">
                <a:latin typeface="+mn-lt"/>
              </a:rPr>
              <a:t>Can a non-Chinese has Chinese language as his/her mother tongue? </a:t>
            </a:r>
            <a:endParaRPr lang="en-SG" b="1"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784" y="1772815"/>
            <a:ext cx="3976439" cy="4894079"/>
          </a:xfrm>
          <a:prstGeom prst="rect">
            <a:avLst/>
          </a:prstGeom>
        </p:spPr>
      </p:pic>
    </p:spTree>
    <p:extLst>
      <p:ext uri="{BB962C8B-B14F-4D97-AF65-F5344CB8AC3E}">
        <p14:creationId xmlns:p14="http://schemas.microsoft.com/office/powerpoint/2010/main" val="36849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7544" y="404664"/>
            <a:ext cx="7992888" cy="6082449"/>
          </a:xfrm>
          <a:prstGeom prst="rect">
            <a:avLst/>
          </a:prstGeom>
        </p:spPr>
      </p:pic>
    </p:spTree>
    <p:extLst>
      <p:ext uri="{BB962C8B-B14F-4D97-AF65-F5344CB8AC3E}">
        <p14:creationId xmlns:p14="http://schemas.microsoft.com/office/powerpoint/2010/main" val="2444068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512" y="332656"/>
            <a:ext cx="4201360" cy="6120680"/>
          </a:xfrm>
          <a:prstGeom prst="rect">
            <a:avLst/>
          </a:prstGeom>
        </p:spPr>
      </p:pic>
      <p:sp>
        <p:nvSpPr>
          <p:cNvPr id="2" name="Rectangle: Rounded Corners 1">
            <a:extLst>
              <a:ext uri="{FF2B5EF4-FFF2-40B4-BE49-F238E27FC236}">
                <a16:creationId xmlns:a16="http://schemas.microsoft.com/office/drawing/2014/main" id="{BB28AB4F-9C4F-43F3-969E-03CF12472ED7}"/>
              </a:ext>
            </a:extLst>
          </p:cNvPr>
          <p:cNvSpPr/>
          <p:nvPr/>
        </p:nvSpPr>
        <p:spPr>
          <a:xfrm>
            <a:off x="971600" y="4149080"/>
            <a:ext cx="2592288" cy="17281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6F2FCB5F-17C0-47E6-8CCF-F7C2E3B59BB6}"/>
              </a:ext>
            </a:extLst>
          </p:cNvPr>
          <p:cNvSpPr txBox="1"/>
          <p:nvPr/>
        </p:nvSpPr>
        <p:spPr>
          <a:xfrm>
            <a:off x="1835696" y="6381328"/>
            <a:ext cx="1080120" cy="369332"/>
          </a:xfrm>
          <a:prstGeom prst="rect">
            <a:avLst/>
          </a:prstGeom>
          <a:noFill/>
        </p:spPr>
        <p:txBody>
          <a:bodyPr wrap="square" rtlCol="0">
            <a:spAutoFit/>
          </a:bodyPr>
          <a:lstStyle/>
          <a:p>
            <a:pPr algn="ctr"/>
            <a:r>
              <a:rPr lang="en-SG" b="1" dirty="0"/>
              <a:t>1980</a:t>
            </a:r>
          </a:p>
        </p:txBody>
      </p:sp>
      <p:pic>
        <p:nvPicPr>
          <p:cNvPr id="5" name="Picture 4">
            <a:extLst>
              <a:ext uri="{FF2B5EF4-FFF2-40B4-BE49-F238E27FC236}">
                <a16:creationId xmlns:a16="http://schemas.microsoft.com/office/drawing/2014/main" id="{DB239437-C69E-43B1-A62A-E5D568D2223C}"/>
              </a:ext>
            </a:extLst>
          </p:cNvPr>
          <p:cNvPicPr>
            <a:picLocks noChangeAspect="1"/>
          </p:cNvPicPr>
          <p:nvPr/>
        </p:nvPicPr>
        <p:blipFill>
          <a:blip r:embed="rId3"/>
          <a:stretch>
            <a:fillRect/>
          </a:stretch>
        </p:blipFill>
        <p:spPr>
          <a:xfrm>
            <a:off x="4572000" y="188639"/>
            <a:ext cx="4464496" cy="1930935"/>
          </a:xfrm>
          <a:prstGeom prst="rect">
            <a:avLst/>
          </a:prstGeom>
        </p:spPr>
      </p:pic>
      <p:pic>
        <p:nvPicPr>
          <p:cNvPr id="6" name="Picture 5">
            <a:extLst>
              <a:ext uri="{FF2B5EF4-FFF2-40B4-BE49-F238E27FC236}">
                <a16:creationId xmlns:a16="http://schemas.microsoft.com/office/drawing/2014/main" id="{B91AAD42-3BD7-4380-9220-C91A15BD4CF0}"/>
              </a:ext>
            </a:extLst>
          </p:cNvPr>
          <p:cNvPicPr>
            <a:picLocks noChangeAspect="1"/>
          </p:cNvPicPr>
          <p:nvPr/>
        </p:nvPicPr>
        <p:blipFill>
          <a:blip r:embed="rId4"/>
          <a:stretch>
            <a:fillRect/>
          </a:stretch>
        </p:blipFill>
        <p:spPr>
          <a:xfrm>
            <a:off x="3621686" y="2492896"/>
            <a:ext cx="5522314" cy="2466487"/>
          </a:xfrm>
          <a:prstGeom prst="rect">
            <a:avLst/>
          </a:prstGeom>
        </p:spPr>
      </p:pic>
      <p:sp>
        <p:nvSpPr>
          <p:cNvPr id="8" name="Rounded Rectangle 7"/>
          <p:cNvSpPr/>
          <p:nvPr/>
        </p:nvSpPr>
        <p:spPr>
          <a:xfrm>
            <a:off x="6876256" y="3717032"/>
            <a:ext cx="1296144" cy="216024"/>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7">
            <a:extLst>
              <a:ext uri="{FF2B5EF4-FFF2-40B4-BE49-F238E27FC236}">
                <a16:creationId xmlns:a16="http://schemas.microsoft.com/office/drawing/2014/main" id="{6EAD13C9-2C57-4082-9ACC-D02CEC254167}"/>
              </a:ext>
            </a:extLst>
          </p:cNvPr>
          <p:cNvSpPr/>
          <p:nvPr/>
        </p:nvSpPr>
        <p:spPr>
          <a:xfrm>
            <a:off x="6876703" y="3492217"/>
            <a:ext cx="1296144" cy="21602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ounded Rectangle 9"/>
          <p:cNvSpPr/>
          <p:nvPr/>
        </p:nvSpPr>
        <p:spPr>
          <a:xfrm>
            <a:off x="6876256" y="3068960"/>
            <a:ext cx="1440160" cy="14401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218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98B7B-D9BD-44DC-BAAE-FAB0F48B4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7139"/>
            <a:ext cx="4356100" cy="6858000"/>
          </a:xfrm>
          <a:prstGeom prst="rect">
            <a:avLst/>
          </a:prstGeom>
        </p:spPr>
      </p:pic>
      <p:pic>
        <p:nvPicPr>
          <p:cNvPr id="6" name="Picture 5">
            <a:extLst>
              <a:ext uri="{FF2B5EF4-FFF2-40B4-BE49-F238E27FC236}">
                <a16:creationId xmlns:a16="http://schemas.microsoft.com/office/drawing/2014/main" id="{AE9D6633-BC07-450E-A4C8-0125F7506A49}"/>
              </a:ext>
            </a:extLst>
          </p:cNvPr>
          <p:cNvPicPr>
            <a:picLocks noChangeAspect="1"/>
          </p:cNvPicPr>
          <p:nvPr/>
        </p:nvPicPr>
        <p:blipFill>
          <a:blip r:embed="rId3"/>
          <a:stretch>
            <a:fillRect/>
          </a:stretch>
        </p:blipFill>
        <p:spPr>
          <a:xfrm>
            <a:off x="2591272" y="1196752"/>
            <a:ext cx="6552728" cy="3609533"/>
          </a:xfrm>
          <a:prstGeom prst="rect">
            <a:avLst/>
          </a:prstGeom>
        </p:spPr>
      </p:pic>
      <p:pic>
        <p:nvPicPr>
          <p:cNvPr id="7" name="Picture 6">
            <a:extLst>
              <a:ext uri="{FF2B5EF4-FFF2-40B4-BE49-F238E27FC236}">
                <a16:creationId xmlns:a16="http://schemas.microsoft.com/office/drawing/2014/main" id="{0A0A3C77-57C5-422D-A357-CAA10431B426}"/>
              </a:ext>
            </a:extLst>
          </p:cNvPr>
          <p:cNvPicPr>
            <a:picLocks noChangeAspect="1"/>
          </p:cNvPicPr>
          <p:nvPr/>
        </p:nvPicPr>
        <p:blipFill>
          <a:blip r:embed="rId4"/>
          <a:stretch>
            <a:fillRect/>
          </a:stretch>
        </p:blipFill>
        <p:spPr>
          <a:xfrm>
            <a:off x="2645578" y="4869160"/>
            <a:ext cx="6498422" cy="1824936"/>
          </a:xfrm>
          <a:prstGeom prst="rect">
            <a:avLst/>
          </a:prstGeom>
        </p:spPr>
      </p:pic>
    </p:spTree>
    <p:extLst>
      <p:ext uri="{BB962C8B-B14F-4D97-AF65-F5344CB8AC3E}">
        <p14:creationId xmlns:p14="http://schemas.microsoft.com/office/powerpoint/2010/main" val="248025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999F-82E2-4EEC-AFDB-18D39935D567}"/>
              </a:ext>
            </a:extLst>
          </p:cNvPr>
          <p:cNvSpPr>
            <a:spLocks noGrp="1"/>
          </p:cNvSpPr>
          <p:nvPr>
            <p:ph type="title"/>
          </p:nvPr>
        </p:nvSpPr>
        <p:spPr>
          <a:xfrm>
            <a:off x="419100" y="1037860"/>
            <a:ext cx="8305800" cy="2376264"/>
          </a:xfrm>
        </p:spPr>
        <p:txBody>
          <a:bodyPr>
            <a:normAutofit/>
          </a:bodyPr>
          <a:lstStyle/>
          <a:p>
            <a:r>
              <a:rPr lang="en-US" sz="4400" b="1" kern="100" dirty="0">
                <a:solidFill>
                  <a:schemeClr val="accent1">
                    <a:lumMod val="75000"/>
                  </a:schemeClr>
                </a:solidFill>
                <a:effectLst/>
                <a:latin typeface="+mn-lt"/>
                <a:ea typeface="SimSun" panose="02010600030101010101" pitchFamily="2" charset="-122"/>
              </a:rPr>
              <a:t>Languages that have a written and literary tradition and those that do not have</a:t>
            </a:r>
            <a:endParaRPr lang="en-SG" sz="9600" b="1" dirty="0">
              <a:solidFill>
                <a:schemeClr val="accent1">
                  <a:lumMod val="75000"/>
                </a:schemeClr>
              </a:solidFill>
              <a:latin typeface="+mn-lt"/>
            </a:endParaRPr>
          </a:p>
        </p:txBody>
      </p:sp>
    </p:spTree>
    <p:extLst>
      <p:ext uri="{BB962C8B-B14F-4D97-AF65-F5344CB8AC3E}">
        <p14:creationId xmlns:p14="http://schemas.microsoft.com/office/powerpoint/2010/main" val="1576050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51438"/>
            <a:ext cx="9108504" cy="1919096"/>
          </a:xfrm>
        </p:spPr>
        <p:txBody>
          <a:bodyPr>
            <a:normAutofit/>
          </a:bodyPr>
          <a:lstStyle/>
          <a:p>
            <a:r>
              <a:rPr lang="en-SG" sz="4000" b="1" dirty="0">
                <a:latin typeface="+mn-lt"/>
              </a:rPr>
              <a:t> </a:t>
            </a:r>
          </a:p>
        </p:txBody>
      </p:sp>
      <p:sp>
        <p:nvSpPr>
          <p:cNvPr id="5" name="Title 1"/>
          <p:cNvSpPr txBox="1">
            <a:spLocks/>
          </p:cNvSpPr>
          <p:nvPr/>
        </p:nvSpPr>
        <p:spPr>
          <a:xfrm>
            <a:off x="84196" y="332656"/>
            <a:ext cx="8975607" cy="1402467"/>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SG" sz="4000" b="1" dirty="0">
                <a:latin typeface="+mn-lt"/>
              </a:rPr>
              <a:t>Was Mandarin the mother tongue of Chinese Singaporeans before 1979?</a:t>
            </a:r>
          </a:p>
        </p:txBody>
      </p:sp>
      <p:pic>
        <p:nvPicPr>
          <p:cNvPr id="3" name="Picture 2">
            <a:extLst>
              <a:ext uri="{FF2B5EF4-FFF2-40B4-BE49-F238E27FC236}">
                <a16:creationId xmlns:a16="http://schemas.microsoft.com/office/drawing/2014/main" id="{A7567E58-D3EB-4092-BE58-1DA9380A80B7}"/>
              </a:ext>
            </a:extLst>
          </p:cNvPr>
          <p:cNvPicPr>
            <a:picLocks noChangeAspect="1"/>
          </p:cNvPicPr>
          <p:nvPr/>
        </p:nvPicPr>
        <p:blipFill>
          <a:blip r:embed="rId2"/>
          <a:stretch>
            <a:fillRect/>
          </a:stretch>
        </p:blipFill>
        <p:spPr>
          <a:xfrm>
            <a:off x="84196" y="1954384"/>
            <a:ext cx="8856138" cy="3171835"/>
          </a:xfrm>
          <a:prstGeom prst="rect">
            <a:avLst/>
          </a:prstGeom>
        </p:spPr>
      </p:pic>
      <p:sp>
        <p:nvSpPr>
          <p:cNvPr id="6" name="Rectangle: Rounded Corners 5">
            <a:extLst>
              <a:ext uri="{FF2B5EF4-FFF2-40B4-BE49-F238E27FC236}">
                <a16:creationId xmlns:a16="http://schemas.microsoft.com/office/drawing/2014/main" id="{A87B0214-6091-4B08-8189-5E52B5D698BA}"/>
              </a:ext>
            </a:extLst>
          </p:cNvPr>
          <p:cNvSpPr/>
          <p:nvPr/>
        </p:nvSpPr>
        <p:spPr>
          <a:xfrm>
            <a:off x="3851920" y="2251752"/>
            <a:ext cx="5040560" cy="745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8A6D4CC5-E2F8-4F9B-902F-D2533A3515F4}"/>
              </a:ext>
            </a:extLst>
          </p:cNvPr>
          <p:cNvSpPr/>
          <p:nvPr/>
        </p:nvSpPr>
        <p:spPr>
          <a:xfrm>
            <a:off x="107504" y="2636912"/>
            <a:ext cx="6624736" cy="7200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1EBD310F-3AD8-4595-AFB9-CB3475C1E5D4}"/>
              </a:ext>
            </a:extLst>
          </p:cNvPr>
          <p:cNvSpPr/>
          <p:nvPr/>
        </p:nvSpPr>
        <p:spPr>
          <a:xfrm>
            <a:off x="128910" y="2741687"/>
            <a:ext cx="8952299" cy="25645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Picture 8">
            <a:extLst>
              <a:ext uri="{FF2B5EF4-FFF2-40B4-BE49-F238E27FC236}">
                <a16:creationId xmlns:a16="http://schemas.microsoft.com/office/drawing/2014/main" id="{0543F84D-CADF-4C62-9872-7167CFD4ADAC}"/>
              </a:ext>
            </a:extLst>
          </p:cNvPr>
          <p:cNvPicPr>
            <a:picLocks noChangeAspect="1"/>
          </p:cNvPicPr>
          <p:nvPr/>
        </p:nvPicPr>
        <p:blipFill>
          <a:blip r:embed="rId3"/>
          <a:stretch>
            <a:fillRect/>
          </a:stretch>
        </p:blipFill>
        <p:spPr>
          <a:xfrm>
            <a:off x="5405305" y="5428786"/>
            <a:ext cx="3664014" cy="762066"/>
          </a:xfrm>
          <a:prstGeom prst="rect">
            <a:avLst/>
          </a:prstGeom>
        </p:spPr>
      </p:pic>
    </p:spTree>
    <p:extLst>
      <p:ext uri="{BB962C8B-B14F-4D97-AF65-F5344CB8AC3E}">
        <p14:creationId xmlns:p14="http://schemas.microsoft.com/office/powerpoint/2010/main" val="20998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908720"/>
            <a:ext cx="8305800" cy="2151112"/>
          </a:xfrm>
        </p:spPr>
        <p:txBody>
          <a:bodyPr>
            <a:normAutofit fontScale="90000"/>
          </a:bodyPr>
          <a:lstStyle/>
          <a:p>
            <a:r>
              <a:rPr lang="en-US" b="1" dirty="0">
                <a:latin typeface="+mn-lt"/>
              </a:rPr>
              <a:t>Why is SMC important to our understanding of Chinese Singaporean community?</a:t>
            </a:r>
            <a:endParaRPr lang="en-SG" b="1" dirty="0">
              <a:latin typeface="+mn-lt"/>
            </a:endParaRPr>
          </a:p>
        </p:txBody>
      </p:sp>
    </p:spTree>
    <p:extLst>
      <p:ext uri="{BB962C8B-B14F-4D97-AF65-F5344CB8AC3E}">
        <p14:creationId xmlns:p14="http://schemas.microsoft.com/office/powerpoint/2010/main" val="1369563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504" y="44624"/>
            <a:ext cx="8831591" cy="1861152"/>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SG" sz="4000" b="1" dirty="0">
                <a:latin typeface="+mn-lt"/>
              </a:rPr>
              <a:t>Was there any group within the Chinese Singaporean community whose mother tongue was English before 1979?</a:t>
            </a:r>
          </a:p>
        </p:txBody>
      </p:sp>
      <p:pic>
        <p:nvPicPr>
          <p:cNvPr id="7" name="Picture 6">
            <a:extLst>
              <a:ext uri="{FF2B5EF4-FFF2-40B4-BE49-F238E27FC236}">
                <a16:creationId xmlns:a16="http://schemas.microsoft.com/office/drawing/2014/main" id="{7EC6EC76-21BC-400A-9806-B5D0507DB12F}"/>
              </a:ext>
            </a:extLst>
          </p:cNvPr>
          <p:cNvPicPr>
            <a:picLocks noChangeAspect="1"/>
          </p:cNvPicPr>
          <p:nvPr/>
        </p:nvPicPr>
        <p:blipFill>
          <a:blip r:embed="rId2"/>
          <a:stretch>
            <a:fillRect/>
          </a:stretch>
        </p:blipFill>
        <p:spPr>
          <a:xfrm>
            <a:off x="138223" y="2055002"/>
            <a:ext cx="8425402" cy="2914141"/>
          </a:xfrm>
          <a:prstGeom prst="rect">
            <a:avLst/>
          </a:prstGeom>
        </p:spPr>
      </p:pic>
      <p:pic>
        <p:nvPicPr>
          <p:cNvPr id="8" name="Picture 7">
            <a:extLst>
              <a:ext uri="{FF2B5EF4-FFF2-40B4-BE49-F238E27FC236}">
                <a16:creationId xmlns:a16="http://schemas.microsoft.com/office/drawing/2014/main" id="{2EF55D70-B433-46A1-8D1A-DDBABD0DB0B2}"/>
              </a:ext>
            </a:extLst>
          </p:cNvPr>
          <p:cNvPicPr>
            <a:picLocks noChangeAspect="1"/>
          </p:cNvPicPr>
          <p:nvPr/>
        </p:nvPicPr>
        <p:blipFill>
          <a:blip r:embed="rId3"/>
          <a:stretch>
            <a:fillRect/>
          </a:stretch>
        </p:blipFill>
        <p:spPr>
          <a:xfrm>
            <a:off x="395536" y="3280404"/>
            <a:ext cx="4499238" cy="3377477"/>
          </a:xfrm>
          <a:prstGeom prst="rect">
            <a:avLst/>
          </a:prstGeom>
        </p:spPr>
      </p:pic>
    </p:spTree>
    <p:extLst>
      <p:ext uri="{BB962C8B-B14F-4D97-AF65-F5344CB8AC3E}">
        <p14:creationId xmlns:p14="http://schemas.microsoft.com/office/powerpoint/2010/main" val="206043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552" y="-40374"/>
            <a:ext cx="8157601" cy="6878801"/>
          </a:xfrm>
          <a:prstGeom prst="rect">
            <a:avLst/>
          </a:prstGeom>
        </p:spPr>
      </p:pic>
    </p:spTree>
    <p:extLst>
      <p:ext uri="{BB962C8B-B14F-4D97-AF65-F5344CB8AC3E}">
        <p14:creationId xmlns:p14="http://schemas.microsoft.com/office/powerpoint/2010/main" val="1607484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512" y="23122"/>
            <a:ext cx="8634412" cy="6741368"/>
          </a:xfrm>
          <a:prstGeom prst="rect">
            <a:avLst/>
          </a:prstGeom>
        </p:spPr>
      </p:pic>
    </p:spTree>
    <p:extLst>
      <p:ext uri="{BB962C8B-B14F-4D97-AF65-F5344CB8AC3E}">
        <p14:creationId xmlns:p14="http://schemas.microsoft.com/office/powerpoint/2010/main" val="2875249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19100" y="980377"/>
            <a:ext cx="8305800" cy="773832"/>
          </a:xfrm>
          <a:prstGeom prst="rect">
            <a:avLst/>
          </a:prstGeom>
        </p:spPr>
        <p:txBody>
          <a:bodyPr vert="horz" lIns="0" tIns="45720" rIns="0" bIns="0" anchor="b">
            <a:normAutofit lnSpcReduction="10000"/>
            <a:scene3d>
              <a:camera prst="orthographicFront"/>
              <a:lightRig rig="freezing" dir="t">
                <a:rot lat="0" lon="0" rev="5640000"/>
              </a:lightRig>
            </a:scene3d>
            <a:sp3d prstMaterial="flat">
              <a:contourClr>
                <a:schemeClr val="tx2"/>
              </a:contourClr>
            </a:sp3d>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b="1" dirty="0">
                <a:latin typeface="+mn-lt"/>
              </a:rPr>
              <a:t>Education</a:t>
            </a:r>
            <a:endParaRPr lang="en-SG" b="1" dirty="0">
              <a:latin typeface="+mn-lt"/>
            </a:endParaRPr>
          </a:p>
        </p:txBody>
      </p:sp>
      <p:pic>
        <p:nvPicPr>
          <p:cNvPr id="7" name="Picture 6"/>
          <p:cNvPicPr>
            <a:picLocks noChangeAspect="1"/>
          </p:cNvPicPr>
          <p:nvPr/>
        </p:nvPicPr>
        <p:blipFill>
          <a:blip r:embed="rId2"/>
          <a:stretch>
            <a:fillRect/>
          </a:stretch>
        </p:blipFill>
        <p:spPr>
          <a:xfrm>
            <a:off x="143508" y="1628800"/>
            <a:ext cx="8856984" cy="4164586"/>
          </a:xfrm>
          <a:prstGeom prst="rect">
            <a:avLst/>
          </a:prstGeom>
        </p:spPr>
      </p:pic>
      <p:sp>
        <p:nvSpPr>
          <p:cNvPr id="3" name="Rectangle: Rounded Corners 2">
            <a:extLst>
              <a:ext uri="{FF2B5EF4-FFF2-40B4-BE49-F238E27FC236}">
                <a16:creationId xmlns:a16="http://schemas.microsoft.com/office/drawing/2014/main" id="{E595FD14-9C97-4613-9100-048691C24374}"/>
              </a:ext>
            </a:extLst>
          </p:cNvPr>
          <p:cNvSpPr/>
          <p:nvPr/>
        </p:nvSpPr>
        <p:spPr>
          <a:xfrm>
            <a:off x="7020272" y="6381328"/>
            <a:ext cx="1980220" cy="36835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itle 4">
            <a:extLst>
              <a:ext uri="{FF2B5EF4-FFF2-40B4-BE49-F238E27FC236}">
                <a16:creationId xmlns:a16="http://schemas.microsoft.com/office/drawing/2014/main" id="{3E93F939-082E-4A3B-9DCA-C16AAF28E8E9}"/>
              </a:ext>
            </a:extLst>
          </p:cNvPr>
          <p:cNvSpPr>
            <a:spLocks noGrp="1"/>
          </p:cNvSpPr>
          <p:nvPr>
            <p:ph type="title"/>
          </p:nvPr>
        </p:nvSpPr>
        <p:spPr/>
        <p:txBody>
          <a:bodyPr/>
          <a:lstStyle/>
          <a:p>
            <a:endParaRPr lang="en-SG" dirty="0"/>
          </a:p>
        </p:txBody>
      </p:sp>
    </p:spTree>
    <p:extLst>
      <p:ext uri="{BB962C8B-B14F-4D97-AF65-F5344CB8AC3E}">
        <p14:creationId xmlns:p14="http://schemas.microsoft.com/office/powerpoint/2010/main" val="140442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323528" y="1275588"/>
          <a:ext cx="8352928" cy="4392488"/>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Straight Connector 2"/>
          <p:cNvCxnSpPr/>
          <p:nvPr/>
        </p:nvCxnSpPr>
        <p:spPr>
          <a:xfrm flipV="1">
            <a:off x="4499992" y="3212976"/>
            <a:ext cx="1656184" cy="216024"/>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499992" y="3429000"/>
            <a:ext cx="288032" cy="1656184"/>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419872" y="3425958"/>
            <a:ext cx="1086579" cy="1338604"/>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987824" y="3471832"/>
            <a:ext cx="1451859" cy="623428"/>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560301" y="3219873"/>
            <a:ext cx="1656184" cy="21298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08376" y="3461487"/>
            <a:ext cx="279648" cy="162369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417948" y="3425958"/>
            <a:ext cx="1082044" cy="133860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955953" y="3461487"/>
            <a:ext cx="1558882" cy="63377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4D2434-E41C-4F85-B263-2A22E249D1F7}"/>
              </a:ext>
            </a:extLst>
          </p:cNvPr>
          <p:cNvSpPr txBox="1"/>
          <p:nvPr/>
        </p:nvSpPr>
        <p:spPr>
          <a:xfrm>
            <a:off x="2303432" y="46365"/>
            <a:ext cx="4272497" cy="646331"/>
          </a:xfrm>
          <a:prstGeom prst="rect">
            <a:avLst/>
          </a:prstGeom>
          <a:noFill/>
        </p:spPr>
        <p:txBody>
          <a:bodyPr wrap="square" rtlCol="0">
            <a:spAutoFit/>
          </a:bodyPr>
          <a:lstStyle/>
          <a:p>
            <a:pPr algn="ctr"/>
            <a:r>
              <a:rPr lang="en-SG" sz="3600" b="1" dirty="0">
                <a:solidFill>
                  <a:srgbClr val="C00000"/>
                </a:solidFill>
              </a:rPr>
              <a:t>THEN</a:t>
            </a:r>
          </a:p>
        </p:txBody>
      </p:sp>
      <p:sp>
        <p:nvSpPr>
          <p:cNvPr id="13" name="TextBox 12">
            <a:extLst>
              <a:ext uri="{FF2B5EF4-FFF2-40B4-BE49-F238E27FC236}">
                <a16:creationId xmlns:a16="http://schemas.microsoft.com/office/drawing/2014/main" id="{16EAF862-2FF9-465A-95F5-4EAF5BD78F22}"/>
              </a:ext>
            </a:extLst>
          </p:cNvPr>
          <p:cNvSpPr txBox="1"/>
          <p:nvPr/>
        </p:nvSpPr>
        <p:spPr>
          <a:xfrm>
            <a:off x="1382415" y="596770"/>
            <a:ext cx="6811217" cy="646331"/>
          </a:xfrm>
          <a:prstGeom prst="rect">
            <a:avLst/>
          </a:prstGeom>
          <a:noFill/>
        </p:spPr>
        <p:txBody>
          <a:bodyPr wrap="square" rtlCol="0">
            <a:spAutoFit/>
          </a:bodyPr>
          <a:lstStyle/>
          <a:p>
            <a:pPr algn="ctr"/>
            <a:r>
              <a:rPr lang="en-US" altLang="zh-CN" sz="3600" b="1" dirty="0">
                <a:solidFill>
                  <a:srgbClr val="C00000"/>
                </a:solidFill>
              </a:rPr>
              <a:t>19th and mid-20th centuries</a:t>
            </a:r>
            <a:endParaRPr lang="en-SG" sz="3600" b="1" dirty="0">
              <a:solidFill>
                <a:srgbClr val="C00000"/>
              </a:solidFill>
            </a:endParaRPr>
          </a:p>
        </p:txBody>
      </p:sp>
      <p:sp>
        <p:nvSpPr>
          <p:cNvPr id="5" name="TextBox 4"/>
          <p:cNvSpPr txBox="1"/>
          <p:nvPr/>
        </p:nvSpPr>
        <p:spPr>
          <a:xfrm>
            <a:off x="2687202" y="1041807"/>
            <a:ext cx="3168351" cy="954107"/>
          </a:xfrm>
          <a:prstGeom prst="rect">
            <a:avLst/>
          </a:prstGeom>
          <a:noFill/>
        </p:spPr>
        <p:txBody>
          <a:bodyPr wrap="square" rtlCol="0">
            <a:spAutoFit/>
          </a:bodyPr>
          <a:lstStyle/>
          <a:p>
            <a:r>
              <a:rPr lang="en-US" sz="2800" b="1" dirty="0">
                <a:solidFill>
                  <a:srgbClr val="00B050"/>
                </a:solidFill>
              </a:rPr>
              <a:t>British C</a:t>
            </a:r>
            <a:r>
              <a:rPr lang="en-US" altLang="zh-CN" sz="2800" b="1" dirty="0">
                <a:solidFill>
                  <a:srgbClr val="00B050"/>
                </a:solidFill>
              </a:rPr>
              <a:t>olonial Rule</a:t>
            </a:r>
            <a:endParaRPr lang="en-SG" sz="2800" b="1" dirty="0">
              <a:solidFill>
                <a:srgbClr val="00B050"/>
              </a:solidFill>
            </a:endParaRPr>
          </a:p>
        </p:txBody>
      </p:sp>
      <p:pic>
        <p:nvPicPr>
          <p:cNvPr id="9" name="Picture 8" descr="yis7Ahum - Nationality and Cultural tolerance an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28" y="1288415"/>
            <a:ext cx="2609574" cy="1924561"/>
          </a:xfrm>
          <a:prstGeom prst="rect">
            <a:avLst/>
          </a:prstGeom>
        </p:spPr>
      </p:pic>
    </p:spTree>
    <p:extLst>
      <p:ext uri="{BB962C8B-B14F-4D97-AF65-F5344CB8AC3E}">
        <p14:creationId xmlns:p14="http://schemas.microsoft.com/office/powerpoint/2010/main" val="371017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2781-370F-482A-A819-A34CB34A3436}"/>
              </a:ext>
            </a:extLst>
          </p:cNvPr>
          <p:cNvSpPr>
            <a:spLocks noGrp="1"/>
          </p:cNvSpPr>
          <p:nvPr>
            <p:ph type="title"/>
          </p:nvPr>
        </p:nvSpPr>
        <p:spPr>
          <a:xfrm>
            <a:off x="179512" y="188640"/>
            <a:ext cx="8229600" cy="1514432"/>
          </a:xfrm>
        </p:spPr>
        <p:txBody>
          <a:bodyPr>
            <a:normAutofit fontScale="90000"/>
          </a:bodyPr>
          <a:lstStyle/>
          <a:p>
            <a:pPr algn="ctr"/>
            <a:r>
              <a:rPr lang="en-SG" b="1" dirty="0">
                <a:latin typeface="+mn-lt"/>
              </a:rPr>
              <a:t>Schools in Singapore </a:t>
            </a:r>
            <a:br>
              <a:rPr lang="en-SG" b="1" dirty="0">
                <a:latin typeface="+mn-lt"/>
              </a:rPr>
            </a:br>
            <a:r>
              <a:rPr lang="en-SG" b="1" dirty="0">
                <a:latin typeface="+mn-lt"/>
              </a:rPr>
              <a:t>before 1959</a:t>
            </a:r>
          </a:p>
        </p:txBody>
      </p:sp>
      <p:sp>
        <p:nvSpPr>
          <p:cNvPr id="3" name="Content Placeholder 2">
            <a:extLst>
              <a:ext uri="{FF2B5EF4-FFF2-40B4-BE49-F238E27FC236}">
                <a16:creationId xmlns:a16="http://schemas.microsoft.com/office/drawing/2014/main" id="{349B56F2-FC9F-42F8-83FD-D38F7059F1F5}"/>
              </a:ext>
            </a:extLst>
          </p:cNvPr>
          <p:cNvSpPr>
            <a:spLocks noGrp="1"/>
          </p:cNvSpPr>
          <p:nvPr>
            <p:ph idx="1"/>
          </p:nvPr>
        </p:nvSpPr>
        <p:spPr>
          <a:xfrm>
            <a:off x="457200" y="1988840"/>
            <a:ext cx="8229600" cy="4389120"/>
          </a:xfrm>
        </p:spPr>
        <p:txBody>
          <a:bodyPr>
            <a:normAutofit/>
          </a:bodyPr>
          <a:lstStyle/>
          <a:p>
            <a:endParaRPr lang="en-SG" dirty="0"/>
          </a:p>
          <a:p>
            <a:endParaRPr lang="en-SG" dirty="0"/>
          </a:p>
          <a:p>
            <a:endParaRPr lang="en-SG" dirty="0"/>
          </a:p>
          <a:p>
            <a:endParaRPr lang="en-SG" dirty="0"/>
          </a:p>
          <a:p>
            <a:endParaRPr lang="en-SG" dirty="0"/>
          </a:p>
          <a:p>
            <a:endParaRPr lang="en-SG" dirty="0"/>
          </a:p>
          <a:p>
            <a:endParaRPr lang="en-SG" dirty="0"/>
          </a:p>
          <a:p>
            <a:pPr marL="0" indent="0">
              <a:buNone/>
            </a:pPr>
            <a:endParaRPr lang="en-SG" dirty="0"/>
          </a:p>
        </p:txBody>
      </p:sp>
      <p:pic>
        <p:nvPicPr>
          <p:cNvPr id="4" name="Picture 3">
            <a:extLst>
              <a:ext uri="{FF2B5EF4-FFF2-40B4-BE49-F238E27FC236}">
                <a16:creationId xmlns:a16="http://schemas.microsoft.com/office/drawing/2014/main" id="{7E2E498E-225D-4726-A7CB-008B05148FF4}"/>
              </a:ext>
            </a:extLst>
          </p:cNvPr>
          <p:cNvPicPr>
            <a:picLocks noChangeAspect="1"/>
          </p:cNvPicPr>
          <p:nvPr/>
        </p:nvPicPr>
        <p:blipFill rotWithShape="1">
          <a:blip r:embed="rId2"/>
          <a:srcRect r="70" b="71539"/>
          <a:stretch/>
        </p:blipFill>
        <p:spPr>
          <a:xfrm>
            <a:off x="107504" y="1772817"/>
            <a:ext cx="8784976" cy="1008112"/>
          </a:xfrm>
          <a:prstGeom prst="rect">
            <a:avLst/>
          </a:prstGeom>
        </p:spPr>
      </p:pic>
      <p:sp>
        <p:nvSpPr>
          <p:cNvPr id="5" name="Rectangle: Rounded Corners 4">
            <a:extLst>
              <a:ext uri="{FF2B5EF4-FFF2-40B4-BE49-F238E27FC236}">
                <a16:creationId xmlns:a16="http://schemas.microsoft.com/office/drawing/2014/main" id="{BEC6D1B9-EF57-4FFA-8172-BDBDAC4B86FC}"/>
              </a:ext>
            </a:extLst>
          </p:cNvPr>
          <p:cNvSpPr/>
          <p:nvPr/>
        </p:nvSpPr>
        <p:spPr>
          <a:xfrm>
            <a:off x="4499992" y="2492896"/>
            <a:ext cx="4320480" cy="2880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5BFDA366-C943-460B-80C8-DC2CD2C0BEA3}"/>
              </a:ext>
            </a:extLst>
          </p:cNvPr>
          <p:cNvPicPr>
            <a:picLocks noChangeAspect="1"/>
          </p:cNvPicPr>
          <p:nvPr/>
        </p:nvPicPr>
        <p:blipFill>
          <a:blip r:embed="rId3"/>
          <a:stretch>
            <a:fillRect/>
          </a:stretch>
        </p:blipFill>
        <p:spPr>
          <a:xfrm>
            <a:off x="4788024" y="2636911"/>
            <a:ext cx="3960440" cy="4075083"/>
          </a:xfrm>
          <a:prstGeom prst="rect">
            <a:avLst/>
          </a:prstGeom>
        </p:spPr>
      </p:pic>
      <p:pic>
        <p:nvPicPr>
          <p:cNvPr id="7" name="Picture 6">
            <a:extLst>
              <a:ext uri="{FF2B5EF4-FFF2-40B4-BE49-F238E27FC236}">
                <a16:creationId xmlns:a16="http://schemas.microsoft.com/office/drawing/2014/main" id="{5A9915FE-6A6E-40EA-8FD8-46A4BDA4039E}"/>
              </a:ext>
            </a:extLst>
          </p:cNvPr>
          <p:cNvPicPr>
            <a:picLocks noChangeAspect="1"/>
          </p:cNvPicPr>
          <p:nvPr/>
        </p:nvPicPr>
        <p:blipFill>
          <a:blip r:embed="rId4"/>
          <a:stretch>
            <a:fillRect/>
          </a:stretch>
        </p:blipFill>
        <p:spPr>
          <a:xfrm>
            <a:off x="100492" y="6254426"/>
            <a:ext cx="4675201" cy="360040"/>
          </a:xfrm>
          <a:prstGeom prst="rect">
            <a:avLst/>
          </a:prstGeom>
        </p:spPr>
      </p:pic>
      <p:sp>
        <p:nvSpPr>
          <p:cNvPr id="8" name="Rectangle: Rounded Corners 7">
            <a:extLst>
              <a:ext uri="{FF2B5EF4-FFF2-40B4-BE49-F238E27FC236}">
                <a16:creationId xmlns:a16="http://schemas.microsoft.com/office/drawing/2014/main" id="{9E6E11B6-E9CD-4404-93B2-EB77DF98F400}"/>
              </a:ext>
            </a:extLst>
          </p:cNvPr>
          <p:cNvSpPr/>
          <p:nvPr/>
        </p:nvSpPr>
        <p:spPr>
          <a:xfrm>
            <a:off x="7884368" y="6453336"/>
            <a:ext cx="720080" cy="2586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0109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F3C4E1-29F2-4BC6-8F87-341302C946EE}"/>
              </a:ext>
            </a:extLst>
          </p:cNvPr>
          <p:cNvPicPr>
            <a:picLocks noChangeAspect="1"/>
          </p:cNvPicPr>
          <p:nvPr/>
        </p:nvPicPr>
        <p:blipFill>
          <a:blip r:embed="rId2"/>
          <a:stretch>
            <a:fillRect/>
          </a:stretch>
        </p:blipFill>
        <p:spPr>
          <a:xfrm>
            <a:off x="1557370" y="0"/>
            <a:ext cx="6029259" cy="6858000"/>
          </a:xfrm>
          <a:prstGeom prst="rect">
            <a:avLst/>
          </a:prstGeom>
        </p:spPr>
      </p:pic>
    </p:spTree>
    <p:extLst>
      <p:ext uri="{BB962C8B-B14F-4D97-AF65-F5344CB8AC3E}">
        <p14:creationId xmlns:p14="http://schemas.microsoft.com/office/powerpoint/2010/main" val="3549231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5F838B-1167-4B16-B2D2-16F4D4BF56FD}"/>
              </a:ext>
            </a:extLst>
          </p:cNvPr>
          <p:cNvPicPr>
            <a:picLocks noChangeAspect="1"/>
          </p:cNvPicPr>
          <p:nvPr/>
        </p:nvPicPr>
        <p:blipFill>
          <a:blip r:embed="rId2"/>
          <a:stretch>
            <a:fillRect/>
          </a:stretch>
        </p:blipFill>
        <p:spPr>
          <a:xfrm>
            <a:off x="11483" y="476672"/>
            <a:ext cx="9135518" cy="4968552"/>
          </a:xfrm>
          <a:prstGeom prst="rect">
            <a:avLst/>
          </a:prstGeom>
        </p:spPr>
      </p:pic>
      <p:pic>
        <p:nvPicPr>
          <p:cNvPr id="3" name="Picture 2">
            <a:extLst>
              <a:ext uri="{FF2B5EF4-FFF2-40B4-BE49-F238E27FC236}">
                <a16:creationId xmlns:a16="http://schemas.microsoft.com/office/drawing/2014/main" id="{FBE65C3A-5190-493C-B1BB-A2E87EC3E322}"/>
              </a:ext>
            </a:extLst>
          </p:cNvPr>
          <p:cNvPicPr>
            <a:picLocks noChangeAspect="1"/>
          </p:cNvPicPr>
          <p:nvPr/>
        </p:nvPicPr>
        <p:blipFill>
          <a:blip r:embed="rId3"/>
          <a:stretch>
            <a:fillRect/>
          </a:stretch>
        </p:blipFill>
        <p:spPr>
          <a:xfrm>
            <a:off x="4283968" y="5808312"/>
            <a:ext cx="4733416" cy="858000"/>
          </a:xfrm>
          <a:prstGeom prst="rect">
            <a:avLst/>
          </a:prstGeom>
        </p:spPr>
      </p:pic>
    </p:spTree>
    <p:extLst>
      <p:ext uri="{BB962C8B-B14F-4D97-AF65-F5344CB8AC3E}">
        <p14:creationId xmlns:p14="http://schemas.microsoft.com/office/powerpoint/2010/main" val="2591923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199" y="116632"/>
            <a:ext cx="8229600" cy="1143000"/>
          </a:xfrm>
        </p:spPr>
        <p:txBody>
          <a:bodyPr/>
          <a:lstStyle/>
          <a:p>
            <a:pPr algn="ctr"/>
            <a:r>
              <a:rPr lang="en-US" b="1" dirty="0">
                <a:latin typeface="+mn-lt"/>
              </a:rPr>
              <a:t>Vernacular schools</a:t>
            </a:r>
            <a:endParaRPr lang="en-SG" b="1" dirty="0">
              <a:latin typeface="+mn-lt"/>
            </a:endParaRPr>
          </a:p>
        </p:txBody>
      </p:sp>
      <p:sp>
        <p:nvSpPr>
          <p:cNvPr id="3" name="Content Placeholder 2"/>
          <p:cNvSpPr>
            <a:spLocks noGrp="1"/>
          </p:cNvSpPr>
          <p:nvPr>
            <p:ph idx="1"/>
          </p:nvPr>
        </p:nvSpPr>
        <p:spPr>
          <a:xfrm>
            <a:off x="395536" y="1412776"/>
            <a:ext cx="8229600" cy="4461128"/>
          </a:xfrm>
        </p:spPr>
        <p:txBody>
          <a:bodyPr/>
          <a:lstStyle/>
          <a:p>
            <a:r>
              <a:rPr lang="en-SG" dirty="0"/>
              <a:t>In Singapore, vernacular education refers to education conducted in the native languages of the main resident communities, namely Malay, Chinese and Tamil. </a:t>
            </a:r>
          </a:p>
        </p:txBody>
      </p:sp>
      <p:pic>
        <p:nvPicPr>
          <p:cNvPr id="4" name="Picture 3"/>
          <p:cNvPicPr>
            <a:picLocks noChangeAspect="1"/>
          </p:cNvPicPr>
          <p:nvPr/>
        </p:nvPicPr>
        <p:blipFill>
          <a:blip r:embed="rId2"/>
          <a:stretch>
            <a:fillRect/>
          </a:stretch>
        </p:blipFill>
        <p:spPr>
          <a:xfrm>
            <a:off x="827584" y="2780928"/>
            <a:ext cx="4464496" cy="3516210"/>
          </a:xfrm>
          <a:prstGeom prst="rect">
            <a:avLst/>
          </a:prstGeom>
        </p:spPr>
      </p:pic>
    </p:spTree>
    <p:extLst>
      <p:ext uri="{BB962C8B-B14F-4D97-AF65-F5344CB8AC3E}">
        <p14:creationId xmlns:p14="http://schemas.microsoft.com/office/powerpoint/2010/main" val="260186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371" y="41198"/>
            <a:ext cx="9162372" cy="429950"/>
          </a:xfrm>
          <a:prstGeom prst="rect">
            <a:avLst/>
          </a:prstGeom>
        </p:spPr>
      </p:pic>
      <p:pic>
        <p:nvPicPr>
          <p:cNvPr id="8" name="Picture 7"/>
          <p:cNvPicPr>
            <a:picLocks noChangeAspect="1"/>
          </p:cNvPicPr>
          <p:nvPr/>
        </p:nvPicPr>
        <p:blipFill>
          <a:blip r:embed="rId3"/>
          <a:stretch>
            <a:fillRect/>
          </a:stretch>
        </p:blipFill>
        <p:spPr>
          <a:xfrm>
            <a:off x="-18371" y="396836"/>
            <a:ext cx="1547843" cy="322815"/>
          </a:xfrm>
          <a:prstGeom prst="rect">
            <a:avLst/>
          </a:prstGeom>
        </p:spPr>
      </p:pic>
      <p:pic>
        <p:nvPicPr>
          <p:cNvPr id="9" name="Picture 8"/>
          <p:cNvPicPr>
            <a:picLocks noChangeAspect="1"/>
          </p:cNvPicPr>
          <p:nvPr/>
        </p:nvPicPr>
        <p:blipFill>
          <a:blip r:embed="rId4"/>
          <a:stretch>
            <a:fillRect/>
          </a:stretch>
        </p:blipFill>
        <p:spPr>
          <a:xfrm>
            <a:off x="467544" y="826786"/>
            <a:ext cx="8284964" cy="2170166"/>
          </a:xfrm>
          <a:prstGeom prst="rect">
            <a:avLst/>
          </a:prstGeom>
        </p:spPr>
      </p:pic>
      <p:sp>
        <p:nvSpPr>
          <p:cNvPr id="10" name="Rounded Rectangle 9"/>
          <p:cNvSpPr/>
          <p:nvPr/>
        </p:nvSpPr>
        <p:spPr>
          <a:xfrm>
            <a:off x="7020272" y="2636912"/>
            <a:ext cx="1656184"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ounded Rectangle 10"/>
          <p:cNvSpPr/>
          <p:nvPr/>
        </p:nvSpPr>
        <p:spPr>
          <a:xfrm>
            <a:off x="611560" y="908720"/>
            <a:ext cx="1296144"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p:cNvPicPr>
            <a:picLocks noChangeAspect="1"/>
          </p:cNvPicPr>
          <p:nvPr/>
        </p:nvPicPr>
        <p:blipFill>
          <a:blip r:embed="rId5"/>
          <a:stretch>
            <a:fillRect/>
          </a:stretch>
        </p:blipFill>
        <p:spPr>
          <a:xfrm>
            <a:off x="481437" y="3078886"/>
            <a:ext cx="8081842" cy="1674999"/>
          </a:xfrm>
          <a:prstGeom prst="rect">
            <a:avLst/>
          </a:prstGeom>
        </p:spPr>
      </p:pic>
      <p:sp>
        <p:nvSpPr>
          <p:cNvPr id="13" name="Rounded Rectangle 12"/>
          <p:cNvSpPr/>
          <p:nvPr/>
        </p:nvSpPr>
        <p:spPr>
          <a:xfrm>
            <a:off x="6660232" y="4437112"/>
            <a:ext cx="1872208" cy="2979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ounded Rectangle 13"/>
          <p:cNvSpPr/>
          <p:nvPr/>
        </p:nvSpPr>
        <p:spPr>
          <a:xfrm>
            <a:off x="593368" y="3046108"/>
            <a:ext cx="2250440" cy="3828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5862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8A8B-0AD4-4110-A29C-852625F5884F}"/>
              </a:ext>
            </a:extLst>
          </p:cNvPr>
          <p:cNvSpPr>
            <a:spLocks noGrp="1"/>
          </p:cNvSpPr>
          <p:nvPr>
            <p:ph type="title"/>
          </p:nvPr>
        </p:nvSpPr>
        <p:spPr>
          <a:xfrm>
            <a:off x="323528" y="1052736"/>
            <a:ext cx="8640960" cy="2151112"/>
          </a:xfrm>
        </p:spPr>
        <p:txBody>
          <a:bodyPr>
            <a:normAutofit fontScale="90000"/>
          </a:bodyPr>
          <a:lstStyle/>
          <a:p>
            <a:r>
              <a:rPr lang="en-SG" b="1" dirty="0">
                <a:latin typeface="+mn-lt"/>
              </a:rPr>
              <a:t>Did the sociolinguistic situation in Singapore change drastically from 1819 to 1959?</a:t>
            </a:r>
          </a:p>
        </p:txBody>
      </p:sp>
    </p:spTree>
    <p:extLst>
      <p:ext uri="{BB962C8B-B14F-4D97-AF65-F5344CB8AC3E}">
        <p14:creationId xmlns:p14="http://schemas.microsoft.com/office/powerpoint/2010/main" val="201070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520" y="188640"/>
            <a:ext cx="4538990" cy="3016018"/>
          </a:xfrm>
          <a:prstGeom prst="rect">
            <a:avLst/>
          </a:prstGeom>
        </p:spPr>
      </p:pic>
      <p:pic>
        <p:nvPicPr>
          <p:cNvPr id="5" name="Picture 4"/>
          <p:cNvPicPr>
            <a:picLocks noChangeAspect="1"/>
          </p:cNvPicPr>
          <p:nvPr/>
        </p:nvPicPr>
        <p:blipFill>
          <a:blip r:embed="rId3"/>
          <a:stretch>
            <a:fillRect/>
          </a:stretch>
        </p:blipFill>
        <p:spPr>
          <a:xfrm>
            <a:off x="395536" y="3429000"/>
            <a:ext cx="5106777" cy="3030108"/>
          </a:xfrm>
          <a:prstGeom prst="rect">
            <a:avLst/>
          </a:prstGeom>
        </p:spPr>
      </p:pic>
      <p:pic>
        <p:nvPicPr>
          <p:cNvPr id="6" name="Picture 5"/>
          <p:cNvPicPr>
            <a:picLocks noChangeAspect="1"/>
          </p:cNvPicPr>
          <p:nvPr/>
        </p:nvPicPr>
        <p:blipFill>
          <a:blip r:embed="rId4"/>
          <a:stretch>
            <a:fillRect/>
          </a:stretch>
        </p:blipFill>
        <p:spPr>
          <a:xfrm>
            <a:off x="4029143" y="476672"/>
            <a:ext cx="5107783" cy="2232248"/>
          </a:xfrm>
          <a:prstGeom prst="rect">
            <a:avLst/>
          </a:prstGeom>
        </p:spPr>
      </p:pic>
      <p:pic>
        <p:nvPicPr>
          <p:cNvPr id="7" name="Picture 6"/>
          <p:cNvPicPr>
            <a:picLocks noChangeAspect="1"/>
          </p:cNvPicPr>
          <p:nvPr/>
        </p:nvPicPr>
        <p:blipFill>
          <a:blip r:embed="rId5"/>
          <a:stretch>
            <a:fillRect/>
          </a:stretch>
        </p:blipFill>
        <p:spPr>
          <a:xfrm>
            <a:off x="5652120" y="2708920"/>
            <a:ext cx="3240360" cy="3932276"/>
          </a:xfrm>
          <a:prstGeom prst="rect">
            <a:avLst/>
          </a:prstGeom>
        </p:spPr>
      </p:pic>
    </p:spTree>
    <p:extLst>
      <p:ext uri="{BB962C8B-B14F-4D97-AF65-F5344CB8AC3E}">
        <p14:creationId xmlns:p14="http://schemas.microsoft.com/office/powerpoint/2010/main" val="1877343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7504" y="332656"/>
            <a:ext cx="8712969" cy="1473060"/>
          </a:xfrm>
          <a:prstGeom prst="rect">
            <a:avLst/>
          </a:prstGeom>
        </p:spPr>
      </p:pic>
      <p:pic>
        <p:nvPicPr>
          <p:cNvPr id="7" name="Picture 6"/>
          <p:cNvPicPr>
            <a:picLocks noChangeAspect="1"/>
          </p:cNvPicPr>
          <p:nvPr/>
        </p:nvPicPr>
        <p:blipFill>
          <a:blip r:embed="rId3"/>
          <a:stretch>
            <a:fillRect/>
          </a:stretch>
        </p:blipFill>
        <p:spPr>
          <a:xfrm>
            <a:off x="107504" y="3573016"/>
            <a:ext cx="8801359" cy="2952328"/>
          </a:xfrm>
          <a:prstGeom prst="rect">
            <a:avLst/>
          </a:prstGeom>
        </p:spPr>
      </p:pic>
      <p:sp>
        <p:nvSpPr>
          <p:cNvPr id="8" name="Rounded Rectangle 7"/>
          <p:cNvSpPr/>
          <p:nvPr/>
        </p:nvSpPr>
        <p:spPr>
          <a:xfrm>
            <a:off x="3059832" y="1484784"/>
            <a:ext cx="5760641" cy="3209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8"/>
          <p:cNvSpPr/>
          <p:nvPr/>
        </p:nvSpPr>
        <p:spPr>
          <a:xfrm>
            <a:off x="179512" y="3573016"/>
            <a:ext cx="2952328"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0127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0D64A4-D707-44CC-A5F5-B7DCC4636183}"/>
              </a:ext>
            </a:extLst>
          </p:cNvPr>
          <p:cNvPicPr>
            <a:picLocks noChangeAspect="1"/>
          </p:cNvPicPr>
          <p:nvPr/>
        </p:nvPicPr>
        <p:blipFill>
          <a:blip r:embed="rId2"/>
          <a:stretch>
            <a:fillRect/>
          </a:stretch>
        </p:blipFill>
        <p:spPr>
          <a:xfrm>
            <a:off x="157889" y="1124744"/>
            <a:ext cx="8712968" cy="3248180"/>
          </a:xfrm>
          <a:prstGeom prst="rect">
            <a:avLst/>
          </a:prstGeom>
        </p:spPr>
      </p:pic>
      <p:pic>
        <p:nvPicPr>
          <p:cNvPr id="3" name="Picture 2">
            <a:extLst>
              <a:ext uri="{FF2B5EF4-FFF2-40B4-BE49-F238E27FC236}">
                <a16:creationId xmlns:a16="http://schemas.microsoft.com/office/drawing/2014/main" id="{F4F615A4-EBC6-44C3-85DB-6B84EA6D5118}"/>
              </a:ext>
            </a:extLst>
          </p:cNvPr>
          <p:cNvPicPr>
            <a:picLocks noChangeAspect="1"/>
          </p:cNvPicPr>
          <p:nvPr/>
        </p:nvPicPr>
        <p:blipFill>
          <a:blip r:embed="rId3"/>
          <a:stretch>
            <a:fillRect/>
          </a:stretch>
        </p:blipFill>
        <p:spPr>
          <a:xfrm>
            <a:off x="4139951" y="5949280"/>
            <a:ext cx="4730906" cy="859611"/>
          </a:xfrm>
          <a:prstGeom prst="rect">
            <a:avLst/>
          </a:prstGeom>
        </p:spPr>
      </p:pic>
    </p:spTree>
    <p:extLst>
      <p:ext uri="{BB962C8B-B14F-4D97-AF65-F5344CB8AC3E}">
        <p14:creationId xmlns:p14="http://schemas.microsoft.com/office/powerpoint/2010/main" val="282604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45ECBC-6A20-4D12-877D-42211D6B9D6B}"/>
              </a:ext>
            </a:extLst>
          </p:cNvPr>
          <p:cNvPicPr>
            <a:picLocks noChangeAspect="1"/>
          </p:cNvPicPr>
          <p:nvPr/>
        </p:nvPicPr>
        <p:blipFill>
          <a:blip r:embed="rId2"/>
          <a:stretch>
            <a:fillRect/>
          </a:stretch>
        </p:blipFill>
        <p:spPr>
          <a:xfrm>
            <a:off x="899592" y="116632"/>
            <a:ext cx="7541821" cy="1042800"/>
          </a:xfrm>
          <a:prstGeom prst="rect">
            <a:avLst/>
          </a:prstGeom>
        </p:spPr>
      </p:pic>
      <p:pic>
        <p:nvPicPr>
          <p:cNvPr id="5" name="Picture 4">
            <a:extLst>
              <a:ext uri="{FF2B5EF4-FFF2-40B4-BE49-F238E27FC236}">
                <a16:creationId xmlns:a16="http://schemas.microsoft.com/office/drawing/2014/main" id="{917E9F5F-730D-4E98-82A3-45AA8AFF5904}"/>
              </a:ext>
            </a:extLst>
          </p:cNvPr>
          <p:cNvPicPr>
            <a:picLocks noChangeAspect="1"/>
          </p:cNvPicPr>
          <p:nvPr/>
        </p:nvPicPr>
        <p:blipFill>
          <a:blip r:embed="rId3"/>
          <a:stretch>
            <a:fillRect/>
          </a:stretch>
        </p:blipFill>
        <p:spPr>
          <a:xfrm>
            <a:off x="978702" y="1268760"/>
            <a:ext cx="7462711" cy="999900"/>
          </a:xfrm>
          <a:prstGeom prst="rect">
            <a:avLst/>
          </a:prstGeom>
        </p:spPr>
      </p:pic>
      <p:pic>
        <p:nvPicPr>
          <p:cNvPr id="6" name="Picture 5">
            <a:extLst>
              <a:ext uri="{FF2B5EF4-FFF2-40B4-BE49-F238E27FC236}">
                <a16:creationId xmlns:a16="http://schemas.microsoft.com/office/drawing/2014/main" id="{5695F739-A409-4434-B89E-D928ACD8D58D}"/>
              </a:ext>
            </a:extLst>
          </p:cNvPr>
          <p:cNvPicPr>
            <a:picLocks noChangeAspect="1"/>
          </p:cNvPicPr>
          <p:nvPr/>
        </p:nvPicPr>
        <p:blipFill>
          <a:blip r:embed="rId4"/>
          <a:stretch>
            <a:fillRect/>
          </a:stretch>
        </p:blipFill>
        <p:spPr>
          <a:xfrm>
            <a:off x="945739" y="2276872"/>
            <a:ext cx="7528636" cy="3633300"/>
          </a:xfrm>
          <a:prstGeom prst="rect">
            <a:avLst/>
          </a:prstGeom>
        </p:spPr>
      </p:pic>
      <p:pic>
        <p:nvPicPr>
          <p:cNvPr id="7" name="Picture 6">
            <a:extLst>
              <a:ext uri="{FF2B5EF4-FFF2-40B4-BE49-F238E27FC236}">
                <a16:creationId xmlns:a16="http://schemas.microsoft.com/office/drawing/2014/main" id="{E9FA1CA7-099B-4D5F-BC02-FB03290D9426}"/>
              </a:ext>
            </a:extLst>
          </p:cNvPr>
          <p:cNvPicPr>
            <a:picLocks noChangeAspect="1"/>
          </p:cNvPicPr>
          <p:nvPr/>
        </p:nvPicPr>
        <p:blipFill>
          <a:blip r:embed="rId5"/>
          <a:stretch>
            <a:fillRect/>
          </a:stretch>
        </p:blipFill>
        <p:spPr>
          <a:xfrm>
            <a:off x="992059" y="5851500"/>
            <a:ext cx="7515451" cy="1006500"/>
          </a:xfrm>
          <a:prstGeom prst="rect">
            <a:avLst/>
          </a:prstGeom>
        </p:spPr>
      </p:pic>
    </p:spTree>
    <p:extLst>
      <p:ext uri="{BB962C8B-B14F-4D97-AF65-F5344CB8AC3E}">
        <p14:creationId xmlns:p14="http://schemas.microsoft.com/office/powerpoint/2010/main" val="82671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F615A4-EBC6-44C3-85DB-6B84EA6D5118}"/>
              </a:ext>
            </a:extLst>
          </p:cNvPr>
          <p:cNvPicPr>
            <a:picLocks noChangeAspect="1"/>
          </p:cNvPicPr>
          <p:nvPr/>
        </p:nvPicPr>
        <p:blipFill>
          <a:blip r:embed="rId2"/>
          <a:stretch>
            <a:fillRect/>
          </a:stretch>
        </p:blipFill>
        <p:spPr>
          <a:xfrm>
            <a:off x="4139951" y="5949280"/>
            <a:ext cx="4730906" cy="859611"/>
          </a:xfrm>
          <a:prstGeom prst="rect">
            <a:avLst/>
          </a:prstGeom>
        </p:spPr>
      </p:pic>
      <p:pic>
        <p:nvPicPr>
          <p:cNvPr id="4" name="Picture 3">
            <a:extLst>
              <a:ext uri="{FF2B5EF4-FFF2-40B4-BE49-F238E27FC236}">
                <a16:creationId xmlns:a16="http://schemas.microsoft.com/office/drawing/2014/main" id="{5D8ECB5D-3B12-4049-8BAB-77C40C11920A}"/>
              </a:ext>
            </a:extLst>
          </p:cNvPr>
          <p:cNvPicPr>
            <a:picLocks noChangeAspect="1"/>
          </p:cNvPicPr>
          <p:nvPr/>
        </p:nvPicPr>
        <p:blipFill>
          <a:blip r:embed="rId3"/>
          <a:stretch>
            <a:fillRect/>
          </a:stretch>
        </p:blipFill>
        <p:spPr>
          <a:xfrm>
            <a:off x="0" y="1268760"/>
            <a:ext cx="9144000" cy="3202530"/>
          </a:xfrm>
          <a:prstGeom prst="rect">
            <a:avLst/>
          </a:prstGeom>
        </p:spPr>
      </p:pic>
    </p:spTree>
    <p:extLst>
      <p:ext uri="{BB962C8B-B14F-4D97-AF65-F5344CB8AC3E}">
        <p14:creationId xmlns:p14="http://schemas.microsoft.com/office/powerpoint/2010/main" val="1954781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318784-78B7-4713-8D0F-7C8741CCB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68960"/>
            <a:ext cx="5028571" cy="3174603"/>
          </a:xfrm>
          <a:prstGeom prst="rect">
            <a:avLst/>
          </a:prstGeom>
        </p:spPr>
      </p:pic>
      <p:pic>
        <p:nvPicPr>
          <p:cNvPr id="5" name="Picture 4">
            <a:extLst>
              <a:ext uri="{FF2B5EF4-FFF2-40B4-BE49-F238E27FC236}">
                <a16:creationId xmlns:a16="http://schemas.microsoft.com/office/drawing/2014/main" id="{D5543107-255F-41C3-89D4-37F0E80CF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224" y="3631424"/>
            <a:ext cx="1683800" cy="1617625"/>
          </a:xfrm>
          <a:prstGeom prst="rect">
            <a:avLst/>
          </a:prstGeom>
        </p:spPr>
      </p:pic>
      <p:sp>
        <p:nvSpPr>
          <p:cNvPr id="8" name="TextBox 7">
            <a:extLst>
              <a:ext uri="{FF2B5EF4-FFF2-40B4-BE49-F238E27FC236}">
                <a16:creationId xmlns:a16="http://schemas.microsoft.com/office/drawing/2014/main" id="{8AB0F0E7-52AF-40CF-94CC-940485803FDD}"/>
              </a:ext>
            </a:extLst>
          </p:cNvPr>
          <p:cNvSpPr txBox="1"/>
          <p:nvPr/>
        </p:nvSpPr>
        <p:spPr>
          <a:xfrm>
            <a:off x="6444208" y="5373216"/>
            <a:ext cx="1971832" cy="523220"/>
          </a:xfrm>
          <a:prstGeom prst="rect">
            <a:avLst/>
          </a:prstGeom>
          <a:noFill/>
        </p:spPr>
        <p:txBody>
          <a:bodyPr wrap="square" rtlCol="0">
            <a:spAutoFit/>
          </a:bodyPr>
          <a:lstStyle/>
          <a:p>
            <a:pPr algn="ctr"/>
            <a:r>
              <a:rPr lang="en-SG" sz="2800" b="1" dirty="0"/>
              <a:t>1956-1980</a:t>
            </a:r>
          </a:p>
        </p:txBody>
      </p:sp>
      <p:cxnSp>
        <p:nvCxnSpPr>
          <p:cNvPr id="4" name="Straight Connector 3">
            <a:extLst>
              <a:ext uri="{FF2B5EF4-FFF2-40B4-BE49-F238E27FC236}">
                <a16:creationId xmlns:a16="http://schemas.microsoft.com/office/drawing/2014/main" id="{F895EA1B-8722-4325-B908-F936F111CC84}"/>
              </a:ext>
            </a:extLst>
          </p:cNvPr>
          <p:cNvCxnSpPr/>
          <p:nvPr/>
        </p:nvCxnSpPr>
        <p:spPr>
          <a:xfrm>
            <a:off x="5580112" y="2852936"/>
            <a:ext cx="0" cy="3456384"/>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499488F-34A8-4A2C-9652-39F9C30C0026}"/>
              </a:ext>
            </a:extLst>
          </p:cNvPr>
          <p:cNvCxnSpPr>
            <a:cxnSpLocks/>
          </p:cNvCxnSpPr>
          <p:nvPr/>
        </p:nvCxnSpPr>
        <p:spPr>
          <a:xfrm>
            <a:off x="5652120" y="2852936"/>
            <a:ext cx="0" cy="3462635"/>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73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E468F-A4D9-4EEA-935D-88C0322CAAB7}"/>
              </a:ext>
            </a:extLst>
          </p:cNvPr>
          <p:cNvPicPr>
            <a:picLocks noChangeAspect="1"/>
          </p:cNvPicPr>
          <p:nvPr/>
        </p:nvPicPr>
        <p:blipFill>
          <a:blip r:embed="rId2"/>
          <a:stretch>
            <a:fillRect/>
          </a:stretch>
        </p:blipFill>
        <p:spPr>
          <a:xfrm>
            <a:off x="611560" y="0"/>
            <a:ext cx="8187886" cy="6679201"/>
          </a:xfrm>
          <a:prstGeom prst="rect">
            <a:avLst/>
          </a:prstGeom>
        </p:spPr>
      </p:pic>
      <p:pic>
        <p:nvPicPr>
          <p:cNvPr id="3" name="Picture 2">
            <a:extLst>
              <a:ext uri="{FF2B5EF4-FFF2-40B4-BE49-F238E27FC236}">
                <a16:creationId xmlns:a16="http://schemas.microsoft.com/office/drawing/2014/main" id="{9950B1C3-64E6-42B9-BB6D-71DB27E44EB8}"/>
              </a:ext>
            </a:extLst>
          </p:cNvPr>
          <p:cNvPicPr>
            <a:picLocks noChangeAspect="1"/>
          </p:cNvPicPr>
          <p:nvPr/>
        </p:nvPicPr>
        <p:blipFill>
          <a:blip r:embed="rId3"/>
          <a:stretch>
            <a:fillRect/>
          </a:stretch>
        </p:blipFill>
        <p:spPr>
          <a:xfrm>
            <a:off x="107503" y="6309320"/>
            <a:ext cx="3156321" cy="536772"/>
          </a:xfrm>
          <a:prstGeom prst="rect">
            <a:avLst/>
          </a:prstGeom>
        </p:spPr>
      </p:pic>
    </p:spTree>
    <p:extLst>
      <p:ext uri="{BB962C8B-B14F-4D97-AF65-F5344CB8AC3E}">
        <p14:creationId xmlns:p14="http://schemas.microsoft.com/office/powerpoint/2010/main" val="1523840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7FA79C-E25F-4F80-9F5C-9B9AE15E7C70}"/>
              </a:ext>
            </a:extLst>
          </p:cNvPr>
          <p:cNvPicPr>
            <a:picLocks noChangeAspect="1"/>
          </p:cNvPicPr>
          <p:nvPr/>
        </p:nvPicPr>
        <p:blipFill>
          <a:blip r:embed="rId2"/>
          <a:stretch>
            <a:fillRect/>
          </a:stretch>
        </p:blipFill>
        <p:spPr>
          <a:xfrm>
            <a:off x="1331640" y="0"/>
            <a:ext cx="6306220" cy="6858000"/>
          </a:xfrm>
          <a:prstGeom prst="rect">
            <a:avLst/>
          </a:prstGeom>
        </p:spPr>
      </p:pic>
    </p:spTree>
    <p:extLst>
      <p:ext uri="{BB962C8B-B14F-4D97-AF65-F5344CB8AC3E}">
        <p14:creationId xmlns:p14="http://schemas.microsoft.com/office/powerpoint/2010/main" val="827211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C5AEB1-2835-4DE8-AC08-3698A2C5A8F0}"/>
              </a:ext>
            </a:extLst>
          </p:cNvPr>
          <p:cNvPicPr>
            <a:picLocks noChangeAspect="1"/>
          </p:cNvPicPr>
          <p:nvPr/>
        </p:nvPicPr>
        <p:blipFill>
          <a:blip r:embed="rId2"/>
          <a:stretch>
            <a:fillRect/>
          </a:stretch>
        </p:blipFill>
        <p:spPr>
          <a:xfrm>
            <a:off x="107504" y="620687"/>
            <a:ext cx="8928992" cy="2822507"/>
          </a:xfrm>
          <a:prstGeom prst="rect">
            <a:avLst/>
          </a:prstGeom>
        </p:spPr>
      </p:pic>
    </p:spTree>
    <p:extLst>
      <p:ext uri="{BB962C8B-B14F-4D97-AF65-F5344CB8AC3E}">
        <p14:creationId xmlns:p14="http://schemas.microsoft.com/office/powerpoint/2010/main" val="1078658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24744"/>
            <a:ext cx="8305800" cy="2151112"/>
          </a:xfrm>
        </p:spPr>
        <p:txBody>
          <a:bodyPr>
            <a:normAutofit fontScale="90000"/>
          </a:bodyPr>
          <a:lstStyle/>
          <a:p>
            <a:pPr algn="ctr"/>
            <a:r>
              <a:rPr lang="en-US" b="1" dirty="0">
                <a:latin typeface="+mn-lt"/>
              </a:rPr>
              <a:t>Chinese-medium </a:t>
            </a:r>
            <a:br>
              <a:rPr lang="en-US" b="1" dirty="0">
                <a:latin typeface="+mn-lt"/>
              </a:rPr>
            </a:br>
            <a:r>
              <a:rPr lang="en-US" b="1" dirty="0">
                <a:latin typeface="+mn-lt"/>
              </a:rPr>
              <a:t>and </a:t>
            </a:r>
            <a:br>
              <a:rPr lang="en-US" b="1" dirty="0">
                <a:latin typeface="+mn-lt"/>
              </a:rPr>
            </a:br>
            <a:r>
              <a:rPr lang="en-US" b="1" dirty="0">
                <a:latin typeface="+mn-lt"/>
              </a:rPr>
              <a:t>English-medium schools</a:t>
            </a:r>
            <a:endParaRPr lang="en-SG" b="1" dirty="0">
              <a:latin typeface="+mn-lt"/>
            </a:endParaRPr>
          </a:p>
        </p:txBody>
      </p:sp>
    </p:spTree>
    <p:extLst>
      <p:ext uri="{BB962C8B-B14F-4D97-AF65-F5344CB8AC3E}">
        <p14:creationId xmlns:p14="http://schemas.microsoft.com/office/powerpoint/2010/main" val="348982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A082-42B0-45D5-A173-C886E1713FBC}"/>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1A233C1B-0509-489D-B86F-94DE4DE66BFE}"/>
              </a:ext>
            </a:extLst>
          </p:cNvPr>
          <p:cNvSpPr>
            <a:spLocks noGrp="1"/>
          </p:cNvSpPr>
          <p:nvPr>
            <p:ph idx="1"/>
          </p:nvPr>
        </p:nvSpPr>
        <p:spPr/>
        <p:txBody>
          <a:bodyPr/>
          <a:lstStyle/>
          <a:p>
            <a:endParaRPr lang="en-SG" dirty="0"/>
          </a:p>
        </p:txBody>
      </p:sp>
      <p:pic>
        <p:nvPicPr>
          <p:cNvPr id="4" name="Picture 3">
            <a:extLst>
              <a:ext uri="{FF2B5EF4-FFF2-40B4-BE49-F238E27FC236}">
                <a16:creationId xmlns:a16="http://schemas.microsoft.com/office/drawing/2014/main" id="{4C830D1E-52EC-4A16-816C-78D245E5B852}"/>
              </a:ext>
            </a:extLst>
          </p:cNvPr>
          <p:cNvPicPr>
            <a:picLocks noChangeAspect="1"/>
          </p:cNvPicPr>
          <p:nvPr/>
        </p:nvPicPr>
        <p:blipFill>
          <a:blip r:embed="rId2"/>
          <a:stretch>
            <a:fillRect/>
          </a:stretch>
        </p:blipFill>
        <p:spPr>
          <a:xfrm>
            <a:off x="143508" y="102178"/>
            <a:ext cx="8856984" cy="6653644"/>
          </a:xfrm>
          <a:prstGeom prst="rect">
            <a:avLst/>
          </a:prstGeom>
        </p:spPr>
      </p:pic>
      <p:sp>
        <p:nvSpPr>
          <p:cNvPr id="5" name="TextBox 4">
            <a:extLst>
              <a:ext uri="{FF2B5EF4-FFF2-40B4-BE49-F238E27FC236}">
                <a16:creationId xmlns:a16="http://schemas.microsoft.com/office/drawing/2014/main" id="{B598BF3A-D724-4275-A98F-DC0FA2E1CF5C}"/>
              </a:ext>
            </a:extLst>
          </p:cNvPr>
          <p:cNvSpPr txBox="1"/>
          <p:nvPr/>
        </p:nvSpPr>
        <p:spPr>
          <a:xfrm>
            <a:off x="251520" y="888961"/>
            <a:ext cx="4104456" cy="1230593"/>
          </a:xfrm>
          <a:prstGeom prst="rect">
            <a:avLst/>
          </a:prstGeom>
          <a:noFill/>
        </p:spPr>
        <p:txBody>
          <a:bodyPr wrap="square" rtlCol="0">
            <a:spAutoFit/>
          </a:bodyPr>
          <a:lstStyle/>
          <a:p>
            <a:pPr>
              <a:lnSpc>
                <a:spcPct val="150000"/>
              </a:lnSpc>
            </a:pPr>
            <a:r>
              <a:rPr lang="en-SG" altLang="zh-HK" sz="2600" b="1" dirty="0">
                <a:solidFill>
                  <a:srgbClr val="FFFF00"/>
                </a:solidFill>
                <a:cs typeface="Times New Roman" panose="02020603050405020304" pitchFamily="18" charset="0"/>
              </a:rPr>
              <a:t>Speak More Mandarin and Less Dialects</a:t>
            </a:r>
            <a:endParaRPr lang="en-SG" sz="2600" b="1" dirty="0">
              <a:solidFill>
                <a:srgbClr val="FFFF00"/>
              </a:solidFill>
            </a:endParaRPr>
          </a:p>
        </p:txBody>
      </p:sp>
    </p:spTree>
    <p:extLst>
      <p:ext uri="{BB962C8B-B14F-4D97-AF65-F5344CB8AC3E}">
        <p14:creationId xmlns:p14="http://schemas.microsoft.com/office/powerpoint/2010/main" val="47633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64904"/>
            <a:ext cx="9126953" cy="3378211"/>
          </a:xfrm>
          <a:prstGeom prst="rect">
            <a:avLst/>
          </a:prstGeom>
        </p:spPr>
      </p:pic>
      <p:pic>
        <p:nvPicPr>
          <p:cNvPr id="5" name="Picture 4"/>
          <p:cNvPicPr>
            <a:picLocks noChangeAspect="1"/>
          </p:cNvPicPr>
          <p:nvPr/>
        </p:nvPicPr>
        <p:blipFill>
          <a:blip r:embed="rId3"/>
          <a:stretch>
            <a:fillRect/>
          </a:stretch>
        </p:blipFill>
        <p:spPr>
          <a:xfrm>
            <a:off x="2339752" y="4192"/>
            <a:ext cx="4241025" cy="1635600"/>
          </a:xfrm>
          <a:prstGeom prst="rect">
            <a:avLst/>
          </a:prstGeom>
        </p:spPr>
      </p:pic>
      <p:pic>
        <p:nvPicPr>
          <p:cNvPr id="6" name="Picture 5"/>
          <p:cNvPicPr>
            <a:picLocks noChangeAspect="1"/>
          </p:cNvPicPr>
          <p:nvPr/>
        </p:nvPicPr>
        <p:blipFill>
          <a:blip r:embed="rId4"/>
          <a:stretch>
            <a:fillRect/>
          </a:stretch>
        </p:blipFill>
        <p:spPr>
          <a:xfrm>
            <a:off x="3491880" y="1556792"/>
            <a:ext cx="1919386" cy="814530"/>
          </a:xfrm>
          <a:prstGeom prst="rect">
            <a:avLst/>
          </a:prstGeom>
        </p:spPr>
      </p:pic>
    </p:spTree>
    <p:extLst>
      <p:ext uri="{BB962C8B-B14F-4D97-AF65-F5344CB8AC3E}">
        <p14:creationId xmlns:p14="http://schemas.microsoft.com/office/powerpoint/2010/main" val="208179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59DCCF-4FC6-4D46-9048-C5D9EF4F69CB}"/>
              </a:ext>
            </a:extLst>
          </p:cNvPr>
          <p:cNvPicPr>
            <a:picLocks noChangeAspect="1"/>
          </p:cNvPicPr>
          <p:nvPr/>
        </p:nvPicPr>
        <p:blipFill>
          <a:blip r:embed="rId2"/>
          <a:stretch>
            <a:fillRect/>
          </a:stretch>
        </p:blipFill>
        <p:spPr>
          <a:xfrm>
            <a:off x="2771800" y="188640"/>
            <a:ext cx="3072106" cy="333300"/>
          </a:xfrm>
          <a:prstGeom prst="rect">
            <a:avLst/>
          </a:prstGeom>
        </p:spPr>
      </p:pic>
      <p:pic>
        <p:nvPicPr>
          <p:cNvPr id="5" name="Picture 4">
            <a:extLst>
              <a:ext uri="{FF2B5EF4-FFF2-40B4-BE49-F238E27FC236}">
                <a16:creationId xmlns:a16="http://schemas.microsoft.com/office/drawing/2014/main" id="{D5320B5E-6BCA-4414-B7D6-EDEB3689FA11}"/>
              </a:ext>
            </a:extLst>
          </p:cNvPr>
          <p:cNvPicPr>
            <a:picLocks noChangeAspect="1"/>
          </p:cNvPicPr>
          <p:nvPr/>
        </p:nvPicPr>
        <p:blipFill>
          <a:blip r:embed="rId3"/>
          <a:stretch>
            <a:fillRect/>
          </a:stretch>
        </p:blipFill>
        <p:spPr>
          <a:xfrm>
            <a:off x="1051604" y="548680"/>
            <a:ext cx="7040791" cy="1392600"/>
          </a:xfrm>
          <a:prstGeom prst="rect">
            <a:avLst/>
          </a:prstGeom>
        </p:spPr>
      </p:pic>
      <p:pic>
        <p:nvPicPr>
          <p:cNvPr id="6" name="Picture 5">
            <a:extLst>
              <a:ext uri="{FF2B5EF4-FFF2-40B4-BE49-F238E27FC236}">
                <a16:creationId xmlns:a16="http://schemas.microsoft.com/office/drawing/2014/main" id="{A3516F7E-F5A2-4813-8073-938376831969}"/>
              </a:ext>
            </a:extLst>
          </p:cNvPr>
          <p:cNvPicPr>
            <a:picLocks noChangeAspect="1"/>
          </p:cNvPicPr>
          <p:nvPr/>
        </p:nvPicPr>
        <p:blipFill>
          <a:blip r:embed="rId4"/>
          <a:stretch>
            <a:fillRect/>
          </a:stretch>
        </p:blipFill>
        <p:spPr>
          <a:xfrm>
            <a:off x="7236296" y="1988840"/>
            <a:ext cx="1361802" cy="288032"/>
          </a:xfrm>
          <a:prstGeom prst="rect">
            <a:avLst/>
          </a:prstGeom>
        </p:spPr>
      </p:pic>
      <p:pic>
        <p:nvPicPr>
          <p:cNvPr id="7" name="Picture 6">
            <a:extLst>
              <a:ext uri="{FF2B5EF4-FFF2-40B4-BE49-F238E27FC236}">
                <a16:creationId xmlns:a16="http://schemas.microsoft.com/office/drawing/2014/main" id="{93A54471-2567-426E-9AF6-F8DDBD2E9673}"/>
              </a:ext>
            </a:extLst>
          </p:cNvPr>
          <p:cNvPicPr>
            <a:picLocks noChangeAspect="1"/>
          </p:cNvPicPr>
          <p:nvPr/>
        </p:nvPicPr>
        <p:blipFill>
          <a:blip r:embed="rId5"/>
          <a:stretch>
            <a:fillRect/>
          </a:stretch>
        </p:blipFill>
        <p:spPr>
          <a:xfrm>
            <a:off x="-1" y="2420887"/>
            <a:ext cx="9108505" cy="2097971"/>
          </a:xfrm>
          <a:prstGeom prst="rect">
            <a:avLst/>
          </a:prstGeom>
        </p:spPr>
      </p:pic>
    </p:spTree>
    <p:extLst>
      <p:ext uri="{BB962C8B-B14F-4D97-AF65-F5344CB8AC3E}">
        <p14:creationId xmlns:p14="http://schemas.microsoft.com/office/powerpoint/2010/main" val="187126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39752" y="4192"/>
            <a:ext cx="4241025" cy="1635600"/>
          </a:xfrm>
          <a:prstGeom prst="rect">
            <a:avLst/>
          </a:prstGeom>
        </p:spPr>
      </p:pic>
      <p:pic>
        <p:nvPicPr>
          <p:cNvPr id="6" name="Picture 5"/>
          <p:cNvPicPr>
            <a:picLocks noChangeAspect="1"/>
          </p:cNvPicPr>
          <p:nvPr/>
        </p:nvPicPr>
        <p:blipFill>
          <a:blip r:embed="rId3"/>
          <a:stretch>
            <a:fillRect/>
          </a:stretch>
        </p:blipFill>
        <p:spPr>
          <a:xfrm>
            <a:off x="251520" y="1232527"/>
            <a:ext cx="1919386" cy="814530"/>
          </a:xfrm>
          <a:prstGeom prst="rect">
            <a:avLst/>
          </a:prstGeom>
        </p:spPr>
      </p:pic>
      <p:pic>
        <p:nvPicPr>
          <p:cNvPr id="7" name="Picture 6"/>
          <p:cNvPicPr>
            <a:picLocks noChangeAspect="1"/>
          </p:cNvPicPr>
          <p:nvPr/>
        </p:nvPicPr>
        <p:blipFill>
          <a:blip r:embed="rId4"/>
          <a:stretch>
            <a:fillRect/>
          </a:stretch>
        </p:blipFill>
        <p:spPr>
          <a:xfrm>
            <a:off x="0" y="2184485"/>
            <a:ext cx="5913797" cy="4248472"/>
          </a:xfrm>
          <a:prstGeom prst="rect">
            <a:avLst/>
          </a:prstGeom>
        </p:spPr>
      </p:pic>
      <p:sp>
        <p:nvSpPr>
          <p:cNvPr id="10" name="Content Placeholder 9"/>
          <p:cNvSpPr>
            <a:spLocks noGrp="1"/>
          </p:cNvSpPr>
          <p:nvPr>
            <p:ph sz="half" idx="2"/>
          </p:nvPr>
        </p:nvSpPr>
        <p:spPr>
          <a:xfrm>
            <a:off x="5689167" y="2097470"/>
            <a:ext cx="3419872" cy="4422502"/>
          </a:xfrm>
        </p:spPr>
        <p:txBody>
          <a:bodyPr>
            <a:normAutofit fontScale="92500" lnSpcReduction="10000"/>
          </a:bodyPr>
          <a:lstStyle/>
          <a:p>
            <a:r>
              <a:rPr lang="en-SG" dirty="0"/>
              <a:t>Former journalist and diplomat Pang Cheng Lian, 72, who gathered the 21 writers for the book a year ago, said: "Many of my English-educated friends are considerably ignorant of the Chinese-speaking Singaporeans."</a:t>
            </a:r>
          </a:p>
        </p:txBody>
      </p:sp>
    </p:spTree>
    <p:extLst>
      <p:ext uri="{BB962C8B-B14F-4D97-AF65-F5344CB8AC3E}">
        <p14:creationId xmlns:p14="http://schemas.microsoft.com/office/powerpoint/2010/main" val="2996588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3772" y="1772816"/>
            <a:ext cx="8676456" cy="2367136"/>
          </a:xfrm>
        </p:spPr>
        <p:txBody>
          <a:bodyPr>
            <a:normAutofit/>
          </a:bodyPr>
          <a:lstStyle/>
          <a:p>
            <a:pPr algn="ctr"/>
            <a:r>
              <a:rPr lang="en-US" b="1" dirty="0">
                <a:latin typeface="+mn-lt"/>
              </a:rPr>
              <a:t>C</a:t>
            </a:r>
            <a:r>
              <a:rPr lang="en-US" altLang="zh-CN" b="1" dirty="0">
                <a:latin typeface="+mn-lt"/>
              </a:rPr>
              <a:t>hinese-educated </a:t>
            </a:r>
            <a:br>
              <a:rPr lang="en-US" altLang="zh-CN" b="1" dirty="0">
                <a:latin typeface="+mn-lt"/>
              </a:rPr>
            </a:br>
            <a:r>
              <a:rPr lang="en-US" altLang="zh-CN" b="1" dirty="0">
                <a:latin typeface="+mn-lt"/>
              </a:rPr>
              <a:t>vs </a:t>
            </a:r>
            <a:br>
              <a:rPr lang="en-US" altLang="zh-CN" b="1" dirty="0">
                <a:latin typeface="+mn-lt"/>
              </a:rPr>
            </a:br>
            <a:r>
              <a:rPr lang="en-US" altLang="zh-CN" b="1" dirty="0">
                <a:latin typeface="+mn-lt"/>
              </a:rPr>
              <a:t>English-educated</a:t>
            </a:r>
            <a:endParaRPr lang="en-SG" b="1" dirty="0">
              <a:latin typeface="+mn-lt"/>
            </a:endParaRPr>
          </a:p>
        </p:txBody>
      </p:sp>
      <p:pic>
        <p:nvPicPr>
          <p:cNvPr id="3" name="Picture 2">
            <a:extLst>
              <a:ext uri="{FF2B5EF4-FFF2-40B4-BE49-F238E27FC236}">
                <a16:creationId xmlns:a16="http://schemas.microsoft.com/office/drawing/2014/main" id="{D5DB5F55-7C5E-4BD3-A17E-AC3555E7F6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88640"/>
            <a:ext cx="1404156" cy="1872208"/>
          </a:xfrm>
          <a:prstGeom prst="rect">
            <a:avLst/>
          </a:prstGeom>
        </p:spPr>
      </p:pic>
      <p:pic>
        <p:nvPicPr>
          <p:cNvPr id="9" name="Picture 8">
            <a:extLst>
              <a:ext uri="{FF2B5EF4-FFF2-40B4-BE49-F238E27FC236}">
                <a16:creationId xmlns:a16="http://schemas.microsoft.com/office/drawing/2014/main" id="{07EF5C5F-EF4D-4DA0-8ECA-DDBBA1893A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6256" y="4077072"/>
            <a:ext cx="1555160" cy="2039380"/>
          </a:xfrm>
          <a:prstGeom prst="rect">
            <a:avLst/>
          </a:prstGeom>
        </p:spPr>
      </p:pic>
      <p:pic>
        <p:nvPicPr>
          <p:cNvPr id="5" name="Picture 4">
            <a:extLst>
              <a:ext uri="{FF2B5EF4-FFF2-40B4-BE49-F238E27FC236}">
                <a16:creationId xmlns:a16="http://schemas.microsoft.com/office/drawing/2014/main" id="{803279A2-E4FA-443D-BF4B-575674475B9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19872" y="4212939"/>
            <a:ext cx="3096344" cy="2265960"/>
          </a:xfrm>
          <a:prstGeom prst="rect">
            <a:avLst/>
          </a:prstGeom>
        </p:spPr>
      </p:pic>
    </p:spTree>
    <p:extLst>
      <p:ext uri="{BB962C8B-B14F-4D97-AF65-F5344CB8AC3E}">
        <p14:creationId xmlns:p14="http://schemas.microsoft.com/office/powerpoint/2010/main" val="9177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776A71-C478-4F26-8EE1-F6A8DE230611}"/>
              </a:ext>
            </a:extLst>
          </p:cNvPr>
          <p:cNvSpPr>
            <a:spLocks noGrp="1"/>
          </p:cNvSpPr>
          <p:nvPr>
            <p:ph type="title"/>
          </p:nvPr>
        </p:nvSpPr>
        <p:spPr/>
        <p:txBody>
          <a:bodyPr/>
          <a:lstStyle/>
          <a:p>
            <a:endParaRPr lang="en-SG"/>
          </a:p>
        </p:txBody>
      </p:sp>
      <p:pic>
        <p:nvPicPr>
          <p:cNvPr id="5" name="Online Media 4">
            <a:hlinkClick r:id="" action="ppaction://media"/>
            <a:extLst>
              <a:ext uri="{FF2B5EF4-FFF2-40B4-BE49-F238E27FC236}">
                <a16:creationId xmlns:a16="http://schemas.microsoft.com/office/drawing/2014/main" id="{7BFC10AC-C1AA-4848-B858-7288F4A79490}"/>
              </a:ext>
            </a:extLst>
          </p:cNvPr>
          <p:cNvPicPr>
            <a:picLocks noGrp="1" noRot="1" noChangeAspect="1"/>
          </p:cNvPicPr>
          <p:nvPr>
            <p:ph idx="1"/>
            <a:videoFile r:link="rId1"/>
          </p:nvPr>
        </p:nvPicPr>
        <p:blipFill>
          <a:blip r:embed="rId3"/>
          <a:stretch>
            <a:fillRect/>
          </a:stretch>
        </p:blipFill>
        <p:spPr>
          <a:xfrm>
            <a:off x="179512" y="188640"/>
            <a:ext cx="8784976" cy="6588732"/>
          </a:xfrm>
          <a:prstGeom prst="rect">
            <a:avLst/>
          </a:prstGeom>
        </p:spPr>
      </p:pic>
    </p:spTree>
    <p:extLst>
      <p:ext uri="{BB962C8B-B14F-4D97-AF65-F5344CB8AC3E}">
        <p14:creationId xmlns:p14="http://schemas.microsoft.com/office/powerpoint/2010/main" val="1435446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0D59-0A11-47D4-8B95-C51AC112A81E}"/>
              </a:ext>
            </a:extLst>
          </p:cNvPr>
          <p:cNvSpPr>
            <a:spLocks noGrp="1"/>
          </p:cNvSpPr>
          <p:nvPr>
            <p:ph type="title"/>
          </p:nvPr>
        </p:nvSpPr>
        <p:spPr/>
        <p:txBody>
          <a:bodyPr/>
          <a:lstStyle/>
          <a:p>
            <a:endParaRPr lang="en-SG"/>
          </a:p>
        </p:txBody>
      </p:sp>
      <p:pic>
        <p:nvPicPr>
          <p:cNvPr id="4" name="Online Media 3">
            <a:hlinkClick r:id="" action="ppaction://media"/>
            <a:extLst>
              <a:ext uri="{FF2B5EF4-FFF2-40B4-BE49-F238E27FC236}">
                <a16:creationId xmlns:a16="http://schemas.microsoft.com/office/drawing/2014/main" id="{8EFD7BDD-00A7-4462-884D-39EECA2EE496}"/>
              </a:ext>
            </a:extLst>
          </p:cNvPr>
          <p:cNvPicPr>
            <a:picLocks noGrp="1" noRot="1" noChangeAspect="1"/>
          </p:cNvPicPr>
          <p:nvPr>
            <p:ph idx="1"/>
            <a:videoFile r:link="rId1"/>
          </p:nvPr>
        </p:nvPicPr>
        <p:blipFill>
          <a:blip r:embed="rId3"/>
          <a:stretch>
            <a:fillRect/>
          </a:stretch>
        </p:blipFill>
        <p:spPr>
          <a:xfrm>
            <a:off x="251520" y="188640"/>
            <a:ext cx="8784976" cy="6588732"/>
          </a:xfrm>
          <a:prstGeom prst="rect">
            <a:avLst/>
          </a:prstGeom>
        </p:spPr>
      </p:pic>
    </p:spTree>
    <p:extLst>
      <p:ext uri="{BB962C8B-B14F-4D97-AF65-F5344CB8AC3E}">
        <p14:creationId xmlns:p14="http://schemas.microsoft.com/office/powerpoint/2010/main" val="2621975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171D-5D70-4165-A38E-EB255ADF8E9D}"/>
              </a:ext>
            </a:extLst>
          </p:cNvPr>
          <p:cNvSpPr>
            <a:spLocks noGrp="1"/>
          </p:cNvSpPr>
          <p:nvPr>
            <p:ph type="title"/>
          </p:nvPr>
        </p:nvSpPr>
        <p:spPr/>
        <p:txBody>
          <a:bodyPr/>
          <a:lstStyle/>
          <a:p>
            <a:endParaRPr lang="en-SG"/>
          </a:p>
        </p:txBody>
      </p:sp>
      <p:pic>
        <p:nvPicPr>
          <p:cNvPr id="4" name="Online Media 3">
            <a:hlinkClick r:id="" action="ppaction://media"/>
            <a:extLst>
              <a:ext uri="{FF2B5EF4-FFF2-40B4-BE49-F238E27FC236}">
                <a16:creationId xmlns:a16="http://schemas.microsoft.com/office/drawing/2014/main" id="{4ED16438-9C87-4D02-B9B3-B1BD8FD8F25F}"/>
              </a:ext>
            </a:extLst>
          </p:cNvPr>
          <p:cNvPicPr>
            <a:picLocks noGrp="1" noRot="1" noChangeAspect="1"/>
          </p:cNvPicPr>
          <p:nvPr>
            <p:ph idx="1"/>
            <a:videoFile r:link="rId1"/>
          </p:nvPr>
        </p:nvPicPr>
        <p:blipFill>
          <a:blip r:embed="rId3"/>
          <a:stretch>
            <a:fillRect/>
          </a:stretch>
        </p:blipFill>
        <p:spPr>
          <a:xfrm>
            <a:off x="107504" y="111510"/>
            <a:ext cx="8846640" cy="6634980"/>
          </a:xfrm>
          <a:prstGeom prst="rect">
            <a:avLst/>
          </a:prstGeom>
        </p:spPr>
      </p:pic>
    </p:spTree>
    <p:extLst>
      <p:ext uri="{BB962C8B-B14F-4D97-AF65-F5344CB8AC3E}">
        <p14:creationId xmlns:p14="http://schemas.microsoft.com/office/powerpoint/2010/main" val="3443700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57972" b="-2707"/>
          <a:stretch/>
        </p:blipFill>
        <p:spPr>
          <a:xfrm>
            <a:off x="2339752" y="188640"/>
            <a:ext cx="2088232" cy="432048"/>
          </a:xfrm>
          <a:prstGeom prst="rect">
            <a:avLst/>
          </a:prstGeom>
        </p:spPr>
      </p:pic>
      <p:sp>
        <p:nvSpPr>
          <p:cNvPr id="4" name="TextBox 3"/>
          <p:cNvSpPr txBox="1"/>
          <p:nvPr/>
        </p:nvSpPr>
        <p:spPr>
          <a:xfrm>
            <a:off x="4447627" y="143054"/>
            <a:ext cx="1872208" cy="523220"/>
          </a:xfrm>
          <a:prstGeom prst="rect">
            <a:avLst/>
          </a:prstGeom>
          <a:noFill/>
        </p:spPr>
        <p:txBody>
          <a:bodyPr wrap="square" rtlCol="0">
            <a:spAutoFit/>
          </a:bodyPr>
          <a:lstStyle/>
          <a:p>
            <a:r>
              <a:rPr lang="en-SG" sz="2800" b="1" dirty="0"/>
              <a:t> 1 Oct 1991</a:t>
            </a:r>
          </a:p>
        </p:txBody>
      </p:sp>
      <p:sp>
        <p:nvSpPr>
          <p:cNvPr id="6" name="Title 5"/>
          <p:cNvSpPr>
            <a:spLocks noGrp="1"/>
          </p:cNvSpPr>
          <p:nvPr>
            <p:ph type="title"/>
          </p:nvPr>
        </p:nvSpPr>
        <p:spPr/>
        <p:txBody>
          <a:bodyPr>
            <a:normAutofit fontScale="90000"/>
          </a:bodyPr>
          <a:lstStyle/>
          <a:p>
            <a:pPr algn="ctr"/>
            <a:r>
              <a:rPr lang="en-SG" b="1" dirty="0">
                <a:latin typeface="+mn-lt"/>
              </a:rPr>
              <a:t>Aim to be one people, PM urges Chinese</a:t>
            </a:r>
          </a:p>
        </p:txBody>
      </p:sp>
      <p:sp>
        <p:nvSpPr>
          <p:cNvPr id="7" name="Content Placeholder 6"/>
          <p:cNvSpPr>
            <a:spLocks noGrp="1"/>
          </p:cNvSpPr>
          <p:nvPr>
            <p:ph idx="1"/>
          </p:nvPr>
        </p:nvSpPr>
        <p:spPr>
          <a:xfrm>
            <a:off x="457200" y="1935480"/>
            <a:ext cx="5410944" cy="4389120"/>
          </a:xfrm>
        </p:spPr>
        <p:txBody>
          <a:bodyPr/>
          <a:lstStyle/>
          <a:p>
            <a:r>
              <a:rPr lang="en-SG" dirty="0"/>
              <a:t>But community must be tolerant of others, work with them for the future; I speak </a:t>
            </a:r>
            <a:r>
              <a:rPr lang="en-SG" dirty="0" err="1"/>
              <a:t>Hokkien</a:t>
            </a:r>
            <a:r>
              <a:rPr lang="en-SG" dirty="0"/>
              <a:t> to my mother. My children speak to me and my wife in English, and Mandarin to their grandmother, my mother. They have dropped dialect. It will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926" y="1988840"/>
            <a:ext cx="2507015" cy="3528392"/>
          </a:xfrm>
          <a:prstGeom prst="rect">
            <a:avLst/>
          </a:prstGeom>
        </p:spPr>
      </p:pic>
    </p:spTree>
    <p:extLst>
      <p:ext uri="{BB962C8B-B14F-4D97-AF65-F5344CB8AC3E}">
        <p14:creationId xmlns:p14="http://schemas.microsoft.com/office/powerpoint/2010/main" val="1979741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4624"/>
            <a:ext cx="8305800" cy="1143000"/>
          </a:xfrm>
        </p:spPr>
        <p:txBody>
          <a:bodyPr/>
          <a:lstStyle/>
          <a:p>
            <a:pPr algn="ctr"/>
            <a:r>
              <a:rPr lang="en-US" b="1" dirty="0">
                <a:latin typeface="+mn-lt"/>
              </a:rPr>
              <a:t>The PAP Story </a:t>
            </a:r>
            <a:endParaRPr lang="en-SG" b="1"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340768"/>
            <a:ext cx="6667500" cy="4762500"/>
          </a:xfrm>
          <a:prstGeom prst="rect">
            <a:avLst/>
          </a:prstGeom>
        </p:spPr>
      </p:pic>
      <p:sp>
        <p:nvSpPr>
          <p:cNvPr id="4" name="TextBox 3">
            <a:extLst>
              <a:ext uri="{FF2B5EF4-FFF2-40B4-BE49-F238E27FC236}">
                <a16:creationId xmlns:a16="http://schemas.microsoft.com/office/drawing/2014/main" id="{9E412C92-53B7-4086-8534-61FB129498C4}"/>
              </a:ext>
            </a:extLst>
          </p:cNvPr>
          <p:cNvSpPr txBox="1"/>
          <p:nvPr/>
        </p:nvSpPr>
        <p:spPr>
          <a:xfrm>
            <a:off x="5508104" y="1187624"/>
            <a:ext cx="2051720" cy="646331"/>
          </a:xfrm>
          <a:prstGeom prst="rect">
            <a:avLst/>
          </a:prstGeom>
          <a:noFill/>
        </p:spPr>
        <p:txBody>
          <a:bodyPr wrap="square" rtlCol="0">
            <a:spAutoFit/>
          </a:bodyPr>
          <a:lstStyle/>
          <a:p>
            <a:r>
              <a:rPr lang="en-US" altLang="zh-CN" sz="3600" b="1" dirty="0">
                <a:solidFill>
                  <a:srgbClr val="FFC000"/>
                </a:solidFill>
              </a:rPr>
              <a:t>1923-2015</a:t>
            </a:r>
            <a:endParaRPr lang="en-SG" sz="2400" b="1" dirty="0">
              <a:solidFill>
                <a:srgbClr val="FFC000"/>
              </a:solidFill>
            </a:endParaRPr>
          </a:p>
        </p:txBody>
      </p:sp>
      <p:sp>
        <p:nvSpPr>
          <p:cNvPr id="5" name="TextBox 4">
            <a:extLst>
              <a:ext uri="{FF2B5EF4-FFF2-40B4-BE49-F238E27FC236}">
                <a16:creationId xmlns:a16="http://schemas.microsoft.com/office/drawing/2014/main" id="{3E0AC684-2911-4065-BBCB-7D4F64A2E421}"/>
              </a:ext>
            </a:extLst>
          </p:cNvPr>
          <p:cNvSpPr txBox="1"/>
          <p:nvPr/>
        </p:nvSpPr>
        <p:spPr>
          <a:xfrm>
            <a:off x="1205067" y="1179686"/>
            <a:ext cx="2232248" cy="646331"/>
          </a:xfrm>
          <a:prstGeom prst="rect">
            <a:avLst/>
          </a:prstGeom>
          <a:noFill/>
        </p:spPr>
        <p:txBody>
          <a:bodyPr wrap="square" rtlCol="0">
            <a:spAutoFit/>
          </a:bodyPr>
          <a:lstStyle/>
          <a:p>
            <a:r>
              <a:rPr lang="en-US" altLang="zh-CN" sz="3600" b="1" dirty="0">
                <a:solidFill>
                  <a:srgbClr val="FFFF00"/>
                </a:solidFill>
              </a:rPr>
              <a:t>1933-1996</a:t>
            </a:r>
            <a:endParaRPr lang="en-SG" sz="2400" b="1" dirty="0">
              <a:solidFill>
                <a:srgbClr val="FFFF00"/>
              </a:solidFill>
            </a:endParaRPr>
          </a:p>
        </p:txBody>
      </p:sp>
    </p:spTree>
    <p:extLst>
      <p:ext uri="{BB962C8B-B14F-4D97-AF65-F5344CB8AC3E}">
        <p14:creationId xmlns:p14="http://schemas.microsoft.com/office/powerpoint/2010/main" val="410304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632A3-1B74-42F2-99F4-EA679CDBADA3}"/>
              </a:ext>
            </a:extLst>
          </p:cNvPr>
          <p:cNvSpPr>
            <a:spLocks noGrp="1"/>
          </p:cNvSpPr>
          <p:nvPr>
            <p:ph type="title"/>
          </p:nvPr>
        </p:nvSpPr>
        <p:spPr>
          <a:xfrm>
            <a:off x="453752" y="116632"/>
            <a:ext cx="8229600" cy="1143000"/>
          </a:xfrm>
        </p:spPr>
        <p:txBody>
          <a:bodyPr/>
          <a:lstStyle/>
          <a:p>
            <a:pPr algn="ctr"/>
            <a:r>
              <a:rPr lang="en-SG" b="1" dirty="0">
                <a:latin typeface="+mn-lt"/>
              </a:rPr>
              <a:t>Lim Chin </a:t>
            </a:r>
            <a:r>
              <a:rPr lang="en-SG" b="1" dirty="0" err="1">
                <a:latin typeface="+mn-lt"/>
              </a:rPr>
              <a:t>Siong</a:t>
            </a:r>
            <a:endParaRPr lang="en-SG" b="1" dirty="0">
              <a:latin typeface="+mn-lt"/>
            </a:endParaRPr>
          </a:p>
        </p:txBody>
      </p:sp>
      <p:sp>
        <p:nvSpPr>
          <p:cNvPr id="3" name="Content Placeholder 2">
            <a:extLst>
              <a:ext uri="{FF2B5EF4-FFF2-40B4-BE49-F238E27FC236}">
                <a16:creationId xmlns:a16="http://schemas.microsoft.com/office/drawing/2014/main" id="{833064FE-E671-4CF6-9353-D379E475A47C}"/>
              </a:ext>
            </a:extLst>
          </p:cNvPr>
          <p:cNvSpPr>
            <a:spLocks noGrp="1"/>
          </p:cNvSpPr>
          <p:nvPr>
            <p:ph idx="1"/>
          </p:nvPr>
        </p:nvSpPr>
        <p:spPr>
          <a:xfrm>
            <a:off x="453752" y="1484784"/>
            <a:ext cx="8229600" cy="4389120"/>
          </a:xfrm>
        </p:spPr>
        <p:txBody>
          <a:bodyPr/>
          <a:lstStyle/>
          <a:p>
            <a:r>
              <a:rPr lang="en-SG" dirty="0"/>
              <a:t>Lim Chin </a:t>
            </a:r>
            <a:r>
              <a:rPr lang="en-SG" dirty="0" err="1"/>
              <a:t>Siong</a:t>
            </a:r>
            <a:r>
              <a:rPr lang="en-SG" dirty="0"/>
              <a:t> did well enough in his first semester at Catholic High that, together with an appeal from his father, he was able in 1950 to transfer to Chinese High School, then the premier Chinese medium school in Singapore. Lim was by then 17 years old, and distracted in his studies by numerous events: the victory of the Communists and the proclamation of the People's Republic; the African anti-colonial movement; and the ill treatment of students, particularly of Chinese descent, in Singapore.</a:t>
            </a:r>
          </a:p>
        </p:txBody>
      </p:sp>
    </p:spTree>
    <p:extLst>
      <p:ext uri="{BB962C8B-B14F-4D97-AF65-F5344CB8AC3E}">
        <p14:creationId xmlns:p14="http://schemas.microsoft.com/office/powerpoint/2010/main" val="362161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3569D-A8DE-4B49-927B-B0843D0B693C}"/>
              </a:ext>
            </a:extLst>
          </p:cNvPr>
          <p:cNvPicPr>
            <a:picLocks noChangeAspect="1"/>
          </p:cNvPicPr>
          <p:nvPr/>
        </p:nvPicPr>
        <p:blipFill>
          <a:blip r:embed="rId2"/>
          <a:stretch>
            <a:fillRect/>
          </a:stretch>
        </p:blipFill>
        <p:spPr>
          <a:xfrm>
            <a:off x="109424" y="3140968"/>
            <a:ext cx="8925151" cy="2880320"/>
          </a:xfrm>
          <a:prstGeom prst="rect">
            <a:avLst/>
          </a:prstGeom>
        </p:spPr>
      </p:pic>
      <p:pic>
        <p:nvPicPr>
          <p:cNvPr id="4" name="Picture 3">
            <a:extLst>
              <a:ext uri="{FF2B5EF4-FFF2-40B4-BE49-F238E27FC236}">
                <a16:creationId xmlns:a16="http://schemas.microsoft.com/office/drawing/2014/main" id="{8811F2E9-B235-4EA1-BFCD-9B5126D49AF2}"/>
              </a:ext>
            </a:extLst>
          </p:cNvPr>
          <p:cNvPicPr>
            <a:picLocks noChangeAspect="1"/>
          </p:cNvPicPr>
          <p:nvPr/>
        </p:nvPicPr>
        <p:blipFill>
          <a:blip r:embed="rId3"/>
          <a:stretch>
            <a:fillRect/>
          </a:stretch>
        </p:blipFill>
        <p:spPr>
          <a:xfrm>
            <a:off x="1526888" y="476672"/>
            <a:ext cx="6166423" cy="2545135"/>
          </a:xfrm>
          <a:prstGeom prst="rect">
            <a:avLst/>
          </a:prstGeom>
        </p:spPr>
      </p:pic>
      <p:pic>
        <p:nvPicPr>
          <p:cNvPr id="10" name="Picture 9">
            <a:extLst>
              <a:ext uri="{FF2B5EF4-FFF2-40B4-BE49-F238E27FC236}">
                <a16:creationId xmlns:a16="http://schemas.microsoft.com/office/drawing/2014/main" id="{F14B02F8-D1E8-4528-B950-BE1C27C01A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124" y="1293452"/>
            <a:ext cx="1763688" cy="1763688"/>
          </a:xfrm>
          <a:prstGeom prst="rect">
            <a:avLst/>
          </a:prstGeom>
        </p:spPr>
      </p:pic>
    </p:spTree>
    <p:extLst>
      <p:ext uri="{BB962C8B-B14F-4D97-AF65-F5344CB8AC3E}">
        <p14:creationId xmlns:p14="http://schemas.microsoft.com/office/powerpoint/2010/main" val="2179685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1520" y="1988840"/>
            <a:ext cx="8676456" cy="2367136"/>
          </a:xfrm>
        </p:spPr>
        <p:txBody>
          <a:bodyPr>
            <a:normAutofit/>
          </a:bodyPr>
          <a:lstStyle/>
          <a:p>
            <a:pPr algn="ctr"/>
            <a:r>
              <a:rPr lang="en-US" b="1" dirty="0">
                <a:latin typeface="+mn-lt"/>
              </a:rPr>
              <a:t>C</a:t>
            </a:r>
            <a:r>
              <a:rPr lang="en-US" altLang="zh-CN" b="1" dirty="0">
                <a:latin typeface="+mn-lt"/>
              </a:rPr>
              <a:t>hinese helicopter </a:t>
            </a:r>
            <a:br>
              <a:rPr lang="en-US" altLang="zh-CN" b="1" dirty="0">
                <a:latin typeface="+mn-lt"/>
              </a:rPr>
            </a:br>
            <a:r>
              <a:rPr lang="en-US" altLang="zh-CN" b="1" dirty="0">
                <a:latin typeface="+mn-lt"/>
              </a:rPr>
              <a:t>vs </a:t>
            </a:r>
            <a:br>
              <a:rPr lang="en-US" altLang="zh-CN" b="1" dirty="0">
                <a:latin typeface="+mn-lt"/>
              </a:rPr>
            </a:br>
            <a:r>
              <a:rPr lang="en-US" altLang="zh-CN" b="1" dirty="0" err="1">
                <a:latin typeface="+mn-lt"/>
              </a:rPr>
              <a:t>Jiak</a:t>
            </a:r>
            <a:r>
              <a:rPr lang="en-US" altLang="zh-CN" b="1" dirty="0">
                <a:latin typeface="+mn-lt"/>
              </a:rPr>
              <a:t> </a:t>
            </a:r>
            <a:r>
              <a:rPr lang="en-US" altLang="zh-CN" b="1" dirty="0" err="1">
                <a:latin typeface="+mn-lt"/>
              </a:rPr>
              <a:t>kantang</a:t>
            </a:r>
            <a:endParaRPr lang="en-SG" b="1" dirty="0">
              <a:latin typeface="+mn-lt"/>
            </a:endParaRPr>
          </a:p>
        </p:txBody>
      </p:sp>
      <p:pic>
        <p:nvPicPr>
          <p:cNvPr id="5" name="Picture 4" descr="Metropolitan Police &lt;strong&gt;Helicopter&lt;/strong&gt; | Flickr - Photo Shar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19790"/>
            <a:ext cx="3101330" cy="2084094"/>
          </a:xfrm>
          <a:prstGeom prst="rect">
            <a:avLst/>
          </a:prstGeom>
        </p:spPr>
      </p:pic>
      <p:pic>
        <p:nvPicPr>
          <p:cNvPr id="6" name="Picture 5" descr="File:&lt;strong&gt;Potato&lt;/strong&gt; and cross section.jpg - Wikipedia"/>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4355976"/>
            <a:ext cx="3528390" cy="23529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7212" y="2278980"/>
            <a:ext cx="1484045" cy="1786856"/>
          </a:xfrm>
          <a:prstGeom prst="rect">
            <a:avLst/>
          </a:prstGeom>
        </p:spPr>
      </p:pic>
    </p:spTree>
    <p:extLst>
      <p:ext uri="{BB962C8B-B14F-4D97-AF65-F5344CB8AC3E}">
        <p14:creationId xmlns:p14="http://schemas.microsoft.com/office/powerpoint/2010/main" val="73094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SG"/>
          </a:p>
        </p:txBody>
      </p:sp>
      <p:sp>
        <p:nvSpPr>
          <p:cNvPr id="5" name="Content Placeholder 4"/>
          <p:cNvSpPr>
            <a:spLocks noGrp="1"/>
          </p:cNvSpPr>
          <p:nvPr>
            <p:ph idx="1"/>
          </p:nvPr>
        </p:nvSpPr>
        <p:spPr/>
        <p:txBody>
          <a:bodyPr/>
          <a:lstStyle/>
          <a:p>
            <a:r>
              <a:rPr lang="en-SG" dirty="0"/>
              <a:t>In her e-mail on Friday, seen by The Straits Times, Ms Tan, who now lives in Canada, said the term "had long degenerated into a label that equated Chinese-educated Singaporeans with inferior quality and low status in society. It was blatantly intended to belittle, humiliate and demean someone on the basis of his less fluent command of English".</a:t>
            </a:r>
          </a:p>
        </p:txBody>
      </p:sp>
      <p:pic>
        <p:nvPicPr>
          <p:cNvPr id="3" name="Picture 2"/>
          <p:cNvPicPr>
            <a:picLocks noChangeAspect="1"/>
          </p:cNvPicPr>
          <p:nvPr/>
        </p:nvPicPr>
        <p:blipFill>
          <a:blip r:embed="rId2"/>
          <a:stretch>
            <a:fillRect/>
          </a:stretch>
        </p:blipFill>
        <p:spPr>
          <a:xfrm>
            <a:off x="70843" y="69321"/>
            <a:ext cx="8727041" cy="1777767"/>
          </a:xfrm>
          <a:prstGeom prst="rect">
            <a:avLst/>
          </a:prstGeom>
        </p:spPr>
      </p:pic>
    </p:spTree>
    <p:extLst>
      <p:ext uri="{BB962C8B-B14F-4D97-AF65-F5344CB8AC3E}">
        <p14:creationId xmlns:p14="http://schemas.microsoft.com/office/powerpoint/2010/main" val="488541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5576" y="0"/>
            <a:ext cx="6840760" cy="6821703"/>
          </a:xfrm>
          <a:prstGeom prst="rect">
            <a:avLst/>
          </a:prstGeom>
        </p:spPr>
      </p:pic>
    </p:spTree>
    <p:extLst>
      <p:ext uri="{BB962C8B-B14F-4D97-AF65-F5344CB8AC3E}">
        <p14:creationId xmlns:p14="http://schemas.microsoft.com/office/powerpoint/2010/main" val="2004403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4CC8-434F-4C16-8A3B-51AFFC7B962C}"/>
              </a:ext>
            </a:extLst>
          </p:cNvPr>
          <p:cNvSpPr>
            <a:spLocks noGrp="1"/>
          </p:cNvSpPr>
          <p:nvPr>
            <p:ph type="title"/>
          </p:nvPr>
        </p:nvSpPr>
        <p:spPr/>
        <p:txBody>
          <a:bodyPr/>
          <a:lstStyle/>
          <a:p>
            <a:endParaRPr lang="en-SG"/>
          </a:p>
        </p:txBody>
      </p:sp>
      <p:pic>
        <p:nvPicPr>
          <p:cNvPr id="4" name="Picture 3">
            <a:extLst>
              <a:ext uri="{FF2B5EF4-FFF2-40B4-BE49-F238E27FC236}">
                <a16:creationId xmlns:a16="http://schemas.microsoft.com/office/drawing/2014/main" id="{EFF6D5E7-0D59-4832-86D0-CF0F88960480}"/>
              </a:ext>
            </a:extLst>
          </p:cNvPr>
          <p:cNvPicPr>
            <a:picLocks noChangeAspect="1"/>
          </p:cNvPicPr>
          <p:nvPr/>
        </p:nvPicPr>
        <p:blipFill rotWithShape="1">
          <a:blip r:embed="rId2"/>
          <a:srcRect l="4166" t="18200" r="5901" b="17401"/>
          <a:stretch/>
        </p:blipFill>
        <p:spPr>
          <a:xfrm>
            <a:off x="107503" y="260648"/>
            <a:ext cx="9117301" cy="3672408"/>
          </a:xfrm>
          <a:prstGeom prst="rect">
            <a:avLst/>
          </a:prstGeom>
        </p:spPr>
      </p:pic>
      <p:pic>
        <p:nvPicPr>
          <p:cNvPr id="6" name="Picture 5">
            <a:extLst>
              <a:ext uri="{FF2B5EF4-FFF2-40B4-BE49-F238E27FC236}">
                <a16:creationId xmlns:a16="http://schemas.microsoft.com/office/drawing/2014/main" id="{CE3EE957-0CA6-46D5-877B-54B04839955B}"/>
              </a:ext>
            </a:extLst>
          </p:cNvPr>
          <p:cNvPicPr>
            <a:picLocks noChangeAspect="1"/>
          </p:cNvPicPr>
          <p:nvPr/>
        </p:nvPicPr>
        <p:blipFill rotWithShape="1">
          <a:blip r:embed="rId3"/>
          <a:srcRect l="21358" t="17801" r="26668" b="16401"/>
          <a:stretch/>
        </p:blipFill>
        <p:spPr>
          <a:xfrm>
            <a:off x="1835696" y="3220362"/>
            <a:ext cx="5112568" cy="3640768"/>
          </a:xfrm>
          <a:prstGeom prst="rect">
            <a:avLst/>
          </a:prstGeom>
        </p:spPr>
      </p:pic>
    </p:spTree>
    <p:extLst>
      <p:ext uri="{BB962C8B-B14F-4D97-AF65-F5344CB8AC3E}">
        <p14:creationId xmlns:p14="http://schemas.microsoft.com/office/powerpoint/2010/main" val="324526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24707-9729-4AF4-95DA-2555383EE5E2}"/>
              </a:ext>
            </a:extLst>
          </p:cNvPr>
          <p:cNvSpPr>
            <a:spLocks noGrp="1"/>
          </p:cNvSpPr>
          <p:nvPr>
            <p:ph type="title"/>
          </p:nvPr>
        </p:nvSpPr>
        <p:spPr>
          <a:xfrm>
            <a:off x="419100" y="1844824"/>
            <a:ext cx="8305800" cy="1143000"/>
          </a:xfrm>
        </p:spPr>
        <p:txBody>
          <a:bodyPr/>
          <a:lstStyle/>
          <a:p>
            <a:pPr algn="ctr"/>
            <a:r>
              <a:rPr lang="en-SG" b="1" dirty="0">
                <a:latin typeface="+mn-lt"/>
              </a:rPr>
              <a:t>Bilingual Education</a:t>
            </a:r>
          </a:p>
        </p:txBody>
      </p:sp>
    </p:spTree>
    <p:extLst>
      <p:ext uri="{BB962C8B-B14F-4D97-AF65-F5344CB8AC3E}">
        <p14:creationId xmlns:p14="http://schemas.microsoft.com/office/powerpoint/2010/main" val="3721007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188025-BF20-4D76-8259-5C85D6E38A16}"/>
              </a:ext>
            </a:extLst>
          </p:cNvPr>
          <p:cNvPicPr>
            <a:picLocks noChangeAspect="1"/>
          </p:cNvPicPr>
          <p:nvPr/>
        </p:nvPicPr>
        <p:blipFill>
          <a:blip r:embed="rId2"/>
          <a:stretch>
            <a:fillRect/>
          </a:stretch>
        </p:blipFill>
        <p:spPr>
          <a:xfrm>
            <a:off x="2195736" y="129349"/>
            <a:ext cx="5267486" cy="479407"/>
          </a:xfrm>
          <a:prstGeom prst="rect">
            <a:avLst/>
          </a:prstGeom>
        </p:spPr>
      </p:pic>
      <p:pic>
        <p:nvPicPr>
          <p:cNvPr id="5" name="Picture 4">
            <a:extLst>
              <a:ext uri="{FF2B5EF4-FFF2-40B4-BE49-F238E27FC236}">
                <a16:creationId xmlns:a16="http://schemas.microsoft.com/office/drawing/2014/main" id="{CEF6A782-347D-4F0C-A3FC-0915A801E9ED}"/>
              </a:ext>
            </a:extLst>
          </p:cNvPr>
          <p:cNvPicPr>
            <a:picLocks noChangeAspect="1"/>
          </p:cNvPicPr>
          <p:nvPr/>
        </p:nvPicPr>
        <p:blipFill>
          <a:blip r:embed="rId3"/>
          <a:stretch>
            <a:fillRect/>
          </a:stretch>
        </p:blipFill>
        <p:spPr>
          <a:xfrm>
            <a:off x="69408" y="704088"/>
            <a:ext cx="4934640" cy="6137892"/>
          </a:xfrm>
          <a:prstGeom prst="rect">
            <a:avLst/>
          </a:prstGeom>
        </p:spPr>
      </p:pic>
      <p:pic>
        <p:nvPicPr>
          <p:cNvPr id="6" name="Picture 5">
            <a:extLst>
              <a:ext uri="{FF2B5EF4-FFF2-40B4-BE49-F238E27FC236}">
                <a16:creationId xmlns:a16="http://schemas.microsoft.com/office/drawing/2014/main" id="{D4946492-A63D-49DE-B173-011278248753}"/>
              </a:ext>
            </a:extLst>
          </p:cNvPr>
          <p:cNvPicPr>
            <a:picLocks noChangeAspect="1"/>
          </p:cNvPicPr>
          <p:nvPr/>
        </p:nvPicPr>
        <p:blipFill>
          <a:blip r:embed="rId4"/>
          <a:stretch>
            <a:fillRect/>
          </a:stretch>
        </p:blipFill>
        <p:spPr>
          <a:xfrm>
            <a:off x="3851920" y="6237312"/>
            <a:ext cx="5040705" cy="484077"/>
          </a:xfrm>
          <a:prstGeom prst="rect">
            <a:avLst/>
          </a:prstGeom>
        </p:spPr>
      </p:pic>
      <p:sp>
        <p:nvSpPr>
          <p:cNvPr id="7" name="TextBox 6">
            <a:extLst>
              <a:ext uri="{FF2B5EF4-FFF2-40B4-BE49-F238E27FC236}">
                <a16:creationId xmlns:a16="http://schemas.microsoft.com/office/drawing/2014/main" id="{64F9608F-36B0-48C5-9CF6-A73D282CA3BB}"/>
              </a:ext>
            </a:extLst>
          </p:cNvPr>
          <p:cNvSpPr txBox="1"/>
          <p:nvPr/>
        </p:nvSpPr>
        <p:spPr>
          <a:xfrm>
            <a:off x="3595571" y="2636912"/>
            <a:ext cx="5582712" cy="3416320"/>
          </a:xfrm>
          <a:prstGeom prst="rect">
            <a:avLst/>
          </a:prstGeom>
          <a:noFill/>
        </p:spPr>
        <p:txBody>
          <a:bodyPr wrap="square" rtlCol="0">
            <a:spAutoFit/>
          </a:bodyPr>
          <a:lstStyle/>
          <a:p>
            <a:r>
              <a:rPr lang="en-SG" altLang="zh-CN" sz="2700" b="1" dirty="0">
                <a:solidFill>
                  <a:srgbClr val="FF0000"/>
                </a:solidFill>
              </a:rPr>
              <a:t>Key</a:t>
            </a:r>
            <a:r>
              <a:rPr lang="zh-CN" altLang="en-US" sz="2700" b="1" dirty="0">
                <a:solidFill>
                  <a:srgbClr val="FF0000"/>
                </a:solidFill>
              </a:rPr>
              <a:t> </a:t>
            </a:r>
            <a:r>
              <a:rPr lang="en-SG" altLang="zh-CN" sz="2700" b="1" dirty="0">
                <a:solidFill>
                  <a:srgbClr val="FF0000"/>
                </a:solidFill>
              </a:rPr>
              <a:t>recommendations</a:t>
            </a:r>
          </a:p>
          <a:p>
            <a:pPr marL="457200" indent="-457200">
              <a:buFont typeface="Arial" panose="020B0604020202020204" pitchFamily="34" charset="0"/>
              <a:buChar char="•"/>
            </a:pPr>
            <a:r>
              <a:rPr lang="en-SG" sz="2700" b="1" dirty="0">
                <a:solidFill>
                  <a:srgbClr val="FF0000"/>
                </a:solidFill>
              </a:rPr>
              <a:t>Equal treatment of the 4 language streams</a:t>
            </a:r>
          </a:p>
          <a:p>
            <a:pPr marL="457200" indent="-457200">
              <a:buFont typeface="Arial" panose="020B0604020202020204" pitchFamily="34" charset="0"/>
              <a:buChar char="•"/>
            </a:pPr>
            <a:r>
              <a:rPr lang="en-SG" sz="2700" b="1" dirty="0">
                <a:solidFill>
                  <a:srgbClr val="FF0000"/>
                </a:solidFill>
              </a:rPr>
              <a:t>Promoting bilingualism or </a:t>
            </a:r>
            <a:r>
              <a:rPr lang="en-SG" sz="2700" b="1" dirty="0" err="1">
                <a:solidFill>
                  <a:srgbClr val="FF0000"/>
                </a:solidFill>
              </a:rPr>
              <a:t>trilingualism</a:t>
            </a:r>
            <a:r>
              <a:rPr lang="en-SG" sz="2700" b="1" dirty="0">
                <a:solidFill>
                  <a:srgbClr val="FF0000"/>
                </a:solidFill>
              </a:rPr>
              <a:t> based on the four official languages: English, Chinese, Malay and Tamil</a:t>
            </a:r>
          </a:p>
        </p:txBody>
      </p:sp>
    </p:spTree>
    <p:extLst>
      <p:ext uri="{BB962C8B-B14F-4D97-AF65-F5344CB8AC3E}">
        <p14:creationId xmlns:p14="http://schemas.microsoft.com/office/powerpoint/2010/main" val="10477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AF96C1-D707-447F-B9B5-9F72946FB284}"/>
              </a:ext>
            </a:extLst>
          </p:cNvPr>
          <p:cNvSpPr/>
          <p:nvPr/>
        </p:nvSpPr>
        <p:spPr>
          <a:xfrm>
            <a:off x="179512" y="0"/>
            <a:ext cx="8229600" cy="1569660"/>
          </a:xfrm>
          <a:prstGeom prst="rect">
            <a:avLst/>
          </a:prstGeom>
        </p:spPr>
        <p:txBody>
          <a:bodyPr wrap="square">
            <a:spAutoFit/>
          </a:bodyPr>
          <a:lstStyle/>
          <a:p>
            <a:pPr algn="ctr"/>
            <a:r>
              <a:rPr lang="en-SG" sz="3200" b="1" dirty="0"/>
              <a:t>The Report of the All-Party Committee of the Singapore Legislative Assembly on Chinese Education </a:t>
            </a:r>
          </a:p>
        </p:txBody>
      </p:sp>
      <p:pic>
        <p:nvPicPr>
          <p:cNvPr id="2" name="Picture 1">
            <a:extLst>
              <a:ext uri="{FF2B5EF4-FFF2-40B4-BE49-F238E27FC236}">
                <a16:creationId xmlns:a16="http://schemas.microsoft.com/office/drawing/2014/main" id="{0473A5EC-268C-4A63-9392-8C313AD3F7FD}"/>
              </a:ext>
            </a:extLst>
          </p:cNvPr>
          <p:cNvPicPr>
            <a:picLocks noChangeAspect="1"/>
          </p:cNvPicPr>
          <p:nvPr/>
        </p:nvPicPr>
        <p:blipFill>
          <a:blip r:embed="rId2"/>
          <a:stretch>
            <a:fillRect/>
          </a:stretch>
        </p:blipFill>
        <p:spPr>
          <a:xfrm>
            <a:off x="127764" y="1715682"/>
            <a:ext cx="8873673" cy="1495287"/>
          </a:xfrm>
          <a:prstGeom prst="rect">
            <a:avLst/>
          </a:prstGeom>
        </p:spPr>
      </p:pic>
      <p:sp>
        <p:nvSpPr>
          <p:cNvPr id="3" name="Rectangle: Rounded Corners 2">
            <a:extLst>
              <a:ext uri="{FF2B5EF4-FFF2-40B4-BE49-F238E27FC236}">
                <a16:creationId xmlns:a16="http://schemas.microsoft.com/office/drawing/2014/main" id="{E9874601-1809-47FF-85DA-B3875512D984}"/>
              </a:ext>
            </a:extLst>
          </p:cNvPr>
          <p:cNvSpPr/>
          <p:nvPr/>
        </p:nvSpPr>
        <p:spPr>
          <a:xfrm>
            <a:off x="35496" y="1628800"/>
            <a:ext cx="2392953"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a:extLst>
              <a:ext uri="{FF2B5EF4-FFF2-40B4-BE49-F238E27FC236}">
                <a16:creationId xmlns:a16="http://schemas.microsoft.com/office/drawing/2014/main" id="{5D27D8D6-6684-4F87-8055-F50834AE55A4}"/>
              </a:ext>
            </a:extLst>
          </p:cNvPr>
          <p:cNvPicPr>
            <a:picLocks noChangeAspect="1"/>
          </p:cNvPicPr>
          <p:nvPr/>
        </p:nvPicPr>
        <p:blipFill>
          <a:blip r:embed="rId3"/>
          <a:stretch>
            <a:fillRect/>
          </a:stretch>
        </p:blipFill>
        <p:spPr>
          <a:xfrm>
            <a:off x="99605" y="3140968"/>
            <a:ext cx="8799773" cy="2216841"/>
          </a:xfrm>
          <a:prstGeom prst="rect">
            <a:avLst/>
          </a:prstGeom>
        </p:spPr>
      </p:pic>
    </p:spTree>
    <p:extLst>
      <p:ext uri="{BB962C8B-B14F-4D97-AF65-F5344CB8AC3E}">
        <p14:creationId xmlns:p14="http://schemas.microsoft.com/office/powerpoint/2010/main" val="510818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C77440-D7F8-402A-8613-D39988F640D9}"/>
              </a:ext>
            </a:extLst>
          </p:cNvPr>
          <p:cNvPicPr>
            <a:picLocks noChangeAspect="1"/>
          </p:cNvPicPr>
          <p:nvPr/>
        </p:nvPicPr>
        <p:blipFill>
          <a:blip r:embed="rId2"/>
          <a:stretch>
            <a:fillRect/>
          </a:stretch>
        </p:blipFill>
        <p:spPr>
          <a:xfrm>
            <a:off x="1187624" y="74933"/>
            <a:ext cx="6984776" cy="6708133"/>
          </a:xfrm>
          <a:prstGeom prst="rect">
            <a:avLst/>
          </a:prstGeom>
        </p:spPr>
      </p:pic>
    </p:spTree>
    <p:extLst>
      <p:ext uri="{BB962C8B-B14F-4D97-AF65-F5344CB8AC3E}">
        <p14:creationId xmlns:p14="http://schemas.microsoft.com/office/powerpoint/2010/main" val="1534334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247D2F-0AF7-4E8F-8B1B-9DA20036C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48680"/>
            <a:ext cx="8960976" cy="5688632"/>
          </a:xfrm>
          <a:prstGeom prst="rect">
            <a:avLst/>
          </a:prstGeom>
        </p:spPr>
      </p:pic>
    </p:spTree>
    <p:extLst>
      <p:ext uri="{BB962C8B-B14F-4D97-AF65-F5344CB8AC3E}">
        <p14:creationId xmlns:p14="http://schemas.microsoft.com/office/powerpoint/2010/main" val="350746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8BD3-9664-41B2-8388-F9B06A7EEE69}"/>
              </a:ext>
            </a:extLst>
          </p:cNvPr>
          <p:cNvSpPr>
            <a:spLocks noGrp="1"/>
          </p:cNvSpPr>
          <p:nvPr>
            <p:ph type="title"/>
          </p:nvPr>
        </p:nvSpPr>
        <p:spPr>
          <a:xfrm>
            <a:off x="457199" y="-4902"/>
            <a:ext cx="8229600" cy="782960"/>
          </a:xfrm>
        </p:spPr>
        <p:txBody>
          <a:bodyPr>
            <a:normAutofit fontScale="90000"/>
          </a:bodyPr>
          <a:lstStyle/>
          <a:p>
            <a:pPr algn="ctr"/>
            <a:r>
              <a:rPr lang="en-SG" b="1" dirty="0">
                <a:latin typeface="+mn-lt"/>
              </a:rPr>
              <a:t>1960 onwards: 2</a:t>
            </a:r>
            <a:r>
              <a:rPr lang="en-SG" b="1" baseline="30000" dirty="0">
                <a:latin typeface="+mn-lt"/>
              </a:rPr>
              <a:t>nd</a:t>
            </a:r>
            <a:r>
              <a:rPr lang="en-SG" b="1" dirty="0">
                <a:latin typeface="+mn-lt"/>
              </a:rPr>
              <a:t> Language</a:t>
            </a:r>
          </a:p>
        </p:txBody>
      </p:sp>
      <p:pic>
        <p:nvPicPr>
          <p:cNvPr id="5" name="Picture 4">
            <a:extLst>
              <a:ext uri="{FF2B5EF4-FFF2-40B4-BE49-F238E27FC236}">
                <a16:creationId xmlns:a16="http://schemas.microsoft.com/office/drawing/2014/main" id="{6E2F5DD1-1332-48B9-ABCC-D6BEDC57C2C8}"/>
              </a:ext>
            </a:extLst>
          </p:cNvPr>
          <p:cNvPicPr>
            <a:picLocks noChangeAspect="1"/>
          </p:cNvPicPr>
          <p:nvPr/>
        </p:nvPicPr>
        <p:blipFill>
          <a:blip r:embed="rId2"/>
          <a:stretch>
            <a:fillRect/>
          </a:stretch>
        </p:blipFill>
        <p:spPr>
          <a:xfrm>
            <a:off x="423259" y="749611"/>
            <a:ext cx="7910825" cy="1031627"/>
          </a:xfrm>
          <a:prstGeom prst="rect">
            <a:avLst/>
          </a:prstGeom>
        </p:spPr>
      </p:pic>
      <p:sp>
        <p:nvSpPr>
          <p:cNvPr id="6" name="Rectangle: Rounded Corners 5">
            <a:extLst>
              <a:ext uri="{FF2B5EF4-FFF2-40B4-BE49-F238E27FC236}">
                <a16:creationId xmlns:a16="http://schemas.microsoft.com/office/drawing/2014/main" id="{DC185CD2-0E7D-437B-B46D-153EE2A65C45}"/>
              </a:ext>
            </a:extLst>
          </p:cNvPr>
          <p:cNvSpPr/>
          <p:nvPr/>
        </p:nvSpPr>
        <p:spPr>
          <a:xfrm>
            <a:off x="214919" y="749610"/>
            <a:ext cx="2808312" cy="3884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53D31A81-A15D-43F3-BF2E-BBC5DEDB621E}"/>
              </a:ext>
            </a:extLst>
          </p:cNvPr>
          <p:cNvPicPr>
            <a:picLocks noChangeAspect="1"/>
          </p:cNvPicPr>
          <p:nvPr/>
        </p:nvPicPr>
        <p:blipFill>
          <a:blip r:embed="rId3"/>
          <a:stretch>
            <a:fillRect/>
          </a:stretch>
        </p:blipFill>
        <p:spPr>
          <a:xfrm>
            <a:off x="218950" y="1781238"/>
            <a:ext cx="8411096" cy="5222850"/>
          </a:xfrm>
          <a:prstGeom prst="rect">
            <a:avLst/>
          </a:prstGeom>
        </p:spPr>
      </p:pic>
      <p:sp>
        <p:nvSpPr>
          <p:cNvPr id="8" name="Rectangle: Rounded Corners 7">
            <a:extLst>
              <a:ext uri="{FF2B5EF4-FFF2-40B4-BE49-F238E27FC236}">
                <a16:creationId xmlns:a16="http://schemas.microsoft.com/office/drawing/2014/main" id="{93C633BE-5EF6-4094-9AC0-5E19976EAE85}"/>
              </a:ext>
            </a:extLst>
          </p:cNvPr>
          <p:cNvSpPr/>
          <p:nvPr/>
        </p:nvSpPr>
        <p:spPr>
          <a:xfrm>
            <a:off x="224595" y="1781238"/>
            <a:ext cx="638017" cy="3171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4002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D953CD-9D31-42A2-AD83-0FDD4A107894}"/>
              </a:ext>
            </a:extLst>
          </p:cNvPr>
          <p:cNvPicPr>
            <a:picLocks noChangeAspect="1"/>
          </p:cNvPicPr>
          <p:nvPr/>
        </p:nvPicPr>
        <p:blipFill>
          <a:blip r:embed="rId2"/>
          <a:stretch>
            <a:fillRect/>
          </a:stretch>
        </p:blipFill>
        <p:spPr>
          <a:xfrm>
            <a:off x="1424065" y="0"/>
            <a:ext cx="6295869" cy="6858000"/>
          </a:xfrm>
          <a:prstGeom prst="rect">
            <a:avLst/>
          </a:prstGeom>
        </p:spPr>
      </p:pic>
      <p:pic>
        <p:nvPicPr>
          <p:cNvPr id="2" name="Picture 1">
            <a:extLst>
              <a:ext uri="{FF2B5EF4-FFF2-40B4-BE49-F238E27FC236}">
                <a16:creationId xmlns:a16="http://schemas.microsoft.com/office/drawing/2014/main" id="{220E57D6-B7DD-40F7-BA6B-DA2AC5A0B00D}"/>
              </a:ext>
            </a:extLst>
          </p:cNvPr>
          <p:cNvPicPr>
            <a:picLocks noChangeAspect="1"/>
          </p:cNvPicPr>
          <p:nvPr/>
        </p:nvPicPr>
        <p:blipFill rotWithShape="1">
          <a:blip r:embed="rId3"/>
          <a:srcRect l="1176" t="36000" r="84426" b="50000"/>
          <a:stretch/>
        </p:blipFill>
        <p:spPr>
          <a:xfrm>
            <a:off x="107504" y="0"/>
            <a:ext cx="1316561" cy="720080"/>
          </a:xfrm>
          <a:prstGeom prst="rect">
            <a:avLst/>
          </a:prstGeom>
        </p:spPr>
      </p:pic>
    </p:spTree>
    <p:extLst>
      <p:ext uri="{BB962C8B-B14F-4D97-AF65-F5344CB8AC3E}">
        <p14:creationId xmlns:p14="http://schemas.microsoft.com/office/powerpoint/2010/main" val="2417906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112E9-129A-460C-B9AD-8BC7337569A8}"/>
              </a:ext>
            </a:extLst>
          </p:cNvPr>
          <p:cNvPicPr>
            <a:picLocks noChangeAspect="1"/>
          </p:cNvPicPr>
          <p:nvPr/>
        </p:nvPicPr>
        <p:blipFill>
          <a:blip r:embed="rId2"/>
          <a:stretch>
            <a:fillRect/>
          </a:stretch>
        </p:blipFill>
        <p:spPr>
          <a:xfrm>
            <a:off x="214919" y="404664"/>
            <a:ext cx="8568952" cy="6290514"/>
          </a:xfrm>
          <a:prstGeom prst="rect">
            <a:avLst/>
          </a:prstGeom>
        </p:spPr>
      </p:pic>
    </p:spTree>
    <p:extLst>
      <p:ext uri="{BB962C8B-B14F-4D97-AF65-F5344CB8AC3E}">
        <p14:creationId xmlns:p14="http://schemas.microsoft.com/office/powerpoint/2010/main" val="970906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24744"/>
            <a:ext cx="8305800" cy="2151112"/>
          </a:xfrm>
        </p:spPr>
        <p:txBody>
          <a:bodyPr>
            <a:normAutofit fontScale="90000"/>
          </a:bodyPr>
          <a:lstStyle/>
          <a:p>
            <a:pPr algn="ctr"/>
            <a:r>
              <a:rPr lang="en-US" b="1" dirty="0">
                <a:latin typeface="+mn-lt"/>
              </a:rPr>
              <a:t>Chinese-medium </a:t>
            </a:r>
            <a:br>
              <a:rPr lang="en-US" b="1" dirty="0">
                <a:latin typeface="+mn-lt"/>
              </a:rPr>
            </a:br>
            <a:r>
              <a:rPr lang="en-US" b="1" dirty="0">
                <a:latin typeface="+mn-lt"/>
              </a:rPr>
              <a:t>and </a:t>
            </a:r>
            <a:br>
              <a:rPr lang="en-US" b="1" dirty="0">
                <a:latin typeface="+mn-lt"/>
              </a:rPr>
            </a:br>
            <a:r>
              <a:rPr lang="en-US" b="1" dirty="0">
                <a:latin typeface="+mn-lt"/>
              </a:rPr>
              <a:t>English-medium schools</a:t>
            </a:r>
            <a:endParaRPr lang="en-SG" b="1" dirty="0">
              <a:latin typeface="+mn-lt"/>
            </a:endParaRPr>
          </a:p>
        </p:txBody>
      </p:sp>
    </p:spTree>
    <p:extLst>
      <p:ext uri="{BB962C8B-B14F-4D97-AF65-F5344CB8AC3E}">
        <p14:creationId xmlns:p14="http://schemas.microsoft.com/office/powerpoint/2010/main" val="1966702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E19F5-7BDB-4D4A-9582-E0F6CAF60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104" y="3356992"/>
            <a:ext cx="2818284" cy="2818284"/>
          </a:xfrm>
          <a:prstGeom prst="rect">
            <a:avLst/>
          </a:prstGeom>
        </p:spPr>
      </p:pic>
      <p:pic>
        <p:nvPicPr>
          <p:cNvPr id="5" name="Picture 4">
            <a:extLst>
              <a:ext uri="{FF2B5EF4-FFF2-40B4-BE49-F238E27FC236}">
                <a16:creationId xmlns:a16="http://schemas.microsoft.com/office/drawing/2014/main" id="{DAFA9025-C349-474B-AFD5-DD993B2C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3155678"/>
            <a:ext cx="4018406" cy="3157319"/>
          </a:xfrm>
          <a:prstGeom prst="rect">
            <a:avLst/>
          </a:prstGeom>
        </p:spPr>
      </p:pic>
      <p:pic>
        <p:nvPicPr>
          <p:cNvPr id="2" name="Picture 1"/>
          <p:cNvPicPr>
            <a:picLocks noChangeAspect="1"/>
          </p:cNvPicPr>
          <p:nvPr/>
        </p:nvPicPr>
        <p:blipFill>
          <a:blip r:embed="rId4"/>
          <a:stretch>
            <a:fillRect/>
          </a:stretch>
        </p:blipFill>
        <p:spPr>
          <a:xfrm>
            <a:off x="2151930" y="116632"/>
            <a:ext cx="4435914" cy="2954850"/>
          </a:xfrm>
          <a:prstGeom prst="rect">
            <a:avLst/>
          </a:prstGeom>
        </p:spPr>
      </p:pic>
      <p:sp>
        <p:nvSpPr>
          <p:cNvPr id="4" name="TextBox 3">
            <a:extLst>
              <a:ext uri="{FF2B5EF4-FFF2-40B4-BE49-F238E27FC236}">
                <a16:creationId xmlns:a16="http://schemas.microsoft.com/office/drawing/2014/main" id="{E96C6A6A-F650-4D39-92FD-9258312513FB}"/>
              </a:ext>
            </a:extLst>
          </p:cNvPr>
          <p:cNvSpPr txBox="1"/>
          <p:nvPr/>
        </p:nvSpPr>
        <p:spPr>
          <a:xfrm>
            <a:off x="2843808" y="6314295"/>
            <a:ext cx="3312368" cy="523220"/>
          </a:xfrm>
          <a:prstGeom prst="rect">
            <a:avLst/>
          </a:prstGeom>
          <a:noFill/>
        </p:spPr>
        <p:txBody>
          <a:bodyPr wrap="square" rtlCol="0">
            <a:spAutoFit/>
          </a:bodyPr>
          <a:lstStyle/>
          <a:p>
            <a:pPr algn="ctr"/>
            <a:r>
              <a:rPr lang="en-SG" sz="2800" dirty="0">
                <a:solidFill>
                  <a:srgbClr val="FF0000"/>
                </a:solidFill>
              </a:rPr>
              <a:t>Born in the 1960s</a:t>
            </a:r>
          </a:p>
        </p:txBody>
      </p:sp>
    </p:spTree>
    <p:extLst>
      <p:ext uri="{BB962C8B-B14F-4D97-AF65-F5344CB8AC3E}">
        <p14:creationId xmlns:p14="http://schemas.microsoft.com/office/powerpoint/2010/main" val="13294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599F8B-66DE-4F11-BBE4-C70AEDA96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3" y="2573695"/>
            <a:ext cx="2907665" cy="4274846"/>
          </a:xfrm>
          <a:prstGeom prst="rect">
            <a:avLst/>
          </a:prstGeom>
        </p:spPr>
      </p:pic>
      <p:pic>
        <p:nvPicPr>
          <p:cNvPr id="5" name="Picture 4">
            <a:extLst>
              <a:ext uri="{FF2B5EF4-FFF2-40B4-BE49-F238E27FC236}">
                <a16:creationId xmlns:a16="http://schemas.microsoft.com/office/drawing/2014/main" id="{E0C7F00B-30FB-4F7A-8BF0-76D3456D828F}"/>
              </a:ext>
            </a:extLst>
          </p:cNvPr>
          <p:cNvPicPr>
            <a:picLocks noChangeAspect="1"/>
          </p:cNvPicPr>
          <p:nvPr/>
        </p:nvPicPr>
        <p:blipFill>
          <a:blip r:embed="rId3"/>
          <a:stretch>
            <a:fillRect/>
          </a:stretch>
        </p:blipFill>
        <p:spPr>
          <a:xfrm>
            <a:off x="4649665" y="188640"/>
            <a:ext cx="3968145" cy="1333805"/>
          </a:xfrm>
          <a:prstGeom prst="rect">
            <a:avLst/>
          </a:prstGeom>
        </p:spPr>
      </p:pic>
      <p:pic>
        <p:nvPicPr>
          <p:cNvPr id="6" name="Picture 5">
            <a:extLst>
              <a:ext uri="{FF2B5EF4-FFF2-40B4-BE49-F238E27FC236}">
                <a16:creationId xmlns:a16="http://schemas.microsoft.com/office/drawing/2014/main" id="{7B7D6B6C-1F4D-4FF8-9FBA-28B47C26D8CE}"/>
              </a:ext>
            </a:extLst>
          </p:cNvPr>
          <p:cNvPicPr>
            <a:picLocks noChangeAspect="1"/>
          </p:cNvPicPr>
          <p:nvPr/>
        </p:nvPicPr>
        <p:blipFill>
          <a:blip r:embed="rId4"/>
          <a:stretch>
            <a:fillRect/>
          </a:stretch>
        </p:blipFill>
        <p:spPr>
          <a:xfrm>
            <a:off x="2835733" y="1522444"/>
            <a:ext cx="6308267" cy="2242959"/>
          </a:xfrm>
          <a:prstGeom prst="rect">
            <a:avLst/>
          </a:prstGeom>
        </p:spPr>
      </p:pic>
      <p:sp>
        <p:nvSpPr>
          <p:cNvPr id="7" name="Rectangle: Rounded Corners 6">
            <a:extLst>
              <a:ext uri="{FF2B5EF4-FFF2-40B4-BE49-F238E27FC236}">
                <a16:creationId xmlns:a16="http://schemas.microsoft.com/office/drawing/2014/main" id="{77D32EDA-2C07-4AF1-86E3-4A4FE388CAF0}"/>
              </a:ext>
            </a:extLst>
          </p:cNvPr>
          <p:cNvSpPr/>
          <p:nvPr/>
        </p:nvSpPr>
        <p:spPr>
          <a:xfrm>
            <a:off x="5364088" y="1484784"/>
            <a:ext cx="1656184" cy="1440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1160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2B25F7-033A-446B-A398-AB1FC59E8FD6}"/>
              </a:ext>
            </a:extLst>
          </p:cNvPr>
          <p:cNvPicPr>
            <a:picLocks noChangeAspect="1"/>
          </p:cNvPicPr>
          <p:nvPr/>
        </p:nvPicPr>
        <p:blipFill rotWithShape="1">
          <a:blip r:embed="rId2"/>
          <a:srcRect l="8662" t="4200" r="16526" b="-798"/>
          <a:stretch/>
        </p:blipFill>
        <p:spPr>
          <a:xfrm>
            <a:off x="323528" y="332656"/>
            <a:ext cx="8712968" cy="6328366"/>
          </a:xfrm>
          <a:prstGeom prst="rect">
            <a:avLst/>
          </a:prstGeom>
        </p:spPr>
      </p:pic>
    </p:spTree>
    <p:extLst>
      <p:ext uri="{BB962C8B-B14F-4D97-AF65-F5344CB8AC3E}">
        <p14:creationId xmlns:p14="http://schemas.microsoft.com/office/powerpoint/2010/main" val="38968417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528" y="886624"/>
            <a:ext cx="8421093" cy="5971376"/>
          </a:xfrm>
          <a:prstGeom prst="rect">
            <a:avLst/>
          </a:prstGeom>
        </p:spPr>
      </p:pic>
      <p:pic>
        <p:nvPicPr>
          <p:cNvPr id="3" name="Picture 2"/>
          <p:cNvPicPr>
            <a:picLocks noChangeAspect="1"/>
          </p:cNvPicPr>
          <p:nvPr/>
        </p:nvPicPr>
        <p:blipFill>
          <a:blip r:embed="rId3"/>
          <a:stretch>
            <a:fillRect/>
          </a:stretch>
        </p:blipFill>
        <p:spPr>
          <a:xfrm>
            <a:off x="2051720" y="438"/>
            <a:ext cx="5373291" cy="1070328"/>
          </a:xfrm>
          <a:prstGeom prst="rect">
            <a:avLst/>
          </a:prstGeom>
        </p:spPr>
      </p:pic>
    </p:spTree>
    <p:extLst>
      <p:ext uri="{BB962C8B-B14F-4D97-AF65-F5344CB8AC3E}">
        <p14:creationId xmlns:p14="http://schemas.microsoft.com/office/powerpoint/2010/main" val="22250905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124744"/>
            <a:ext cx="8305800" cy="2151112"/>
          </a:xfrm>
        </p:spPr>
        <p:txBody>
          <a:bodyPr>
            <a:normAutofit fontScale="90000"/>
          </a:bodyPr>
          <a:lstStyle/>
          <a:p>
            <a:pPr algn="ctr"/>
            <a:r>
              <a:rPr lang="en-US" b="1" dirty="0">
                <a:latin typeface="+mn-lt"/>
              </a:rPr>
              <a:t>Chinese-medium </a:t>
            </a:r>
            <a:br>
              <a:rPr lang="en-US" b="1" dirty="0">
                <a:latin typeface="+mn-lt"/>
              </a:rPr>
            </a:br>
            <a:r>
              <a:rPr lang="en-US" b="1" dirty="0">
                <a:latin typeface="+mn-lt"/>
              </a:rPr>
              <a:t>and </a:t>
            </a:r>
            <a:br>
              <a:rPr lang="en-US" b="1" dirty="0">
                <a:latin typeface="+mn-lt"/>
              </a:rPr>
            </a:br>
            <a:r>
              <a:rPr lang="en-US" b="1" dirty="0">
                <a:latin typeface="+mn-lt"/>
              </a:rPr>
              <a:t>English-medium schools</a:t>
            </a:r>
            <a:endParaRPr lang="en-SG" b="1" dirty="0">
              <a:latin typeface="+mn-lt"/>
            </a:endParaRPr>
          </a:p>
        </p:txBody>
      </p:sp>
    </p:spTree>
    <p:extLst>
      <p:ext uri="{BB962C8B-B14F-4D97-AF65-F5344CB8AC3E}">
        <p14:creationId xmlns:p14="http://schemas.microsoft.com/office/powerpoint/2010/main" val="3227062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512" y="908720"/>
            <a:ext cx="8856984" cy="5880868"/>
          </a:xfrm>
          <a:prstGeom prst="rect">
            <a:avLst/>
          </a:prstGeom>
        </p:spPr>
      </p:pic>
      <p:pic>
        <p:nvPicPr>
          <p:cNvPr id="3" name="Picture 2"/>
          <p:cNvPicPr>
            <a:picLocks noChangeAspect="1"/>
          </p:cNvPicPr>
          <p:nvPr/>
        </p:nvPicPr>
        <p:blipFill>
          <a:blip r:embed="rId3"/>
          <a:stretch>
            <a:fillRect/>
          </a:stretch>
        </p:blipFill>
        <p:spPr>
          <a:xfrm>
            <a:off x="3059832" y="0"/>
            <a:ext cx="4033279" cy="1109349"/>
          </a:xfrm>
          <a:prstGeom prst="rect">
            <a:avLst/>
          </a:prstGeom>
        </p:spPr>
      </p:pic>
    </p:spTree>
    <p:extLst>
      <p:ext uri="{BB962C8B-B14F-4D97-AF65-F5344CB8AC3E}">
        <p14:creationId xmlns:p14="http://schemas.microsoft.com/office/powerpoint/2010/main" val="4711926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0982D0-960B-4D48-9539-BF7F755C68A3}"/>
              </a:ext>
            </a:extLst>
          </p:cNvPr>
          <p:cNvPicPr>
            <a:picLocks noChangeAspect="1"/>
          </p:cNvPicPr>
          <p:nvPr/>
        </p:nvPicPr>
        <p:blipFill>
          <a:blip r:embed="rId2"/>
          <a:stretch>
            <a:fillRect/>
          </a:stretch>
        </p:blipFill>
        <p:spPr>
          <a:xfrm>
            <a:off x="0" y="620687"/>
            <a:ext cx="9108504" cy="4160675"/>
          </a:xfrm>
          <a:prstGeom prst="rect">
            <a:avLst/>
          </a:prstGeom>
        </p:spPr>
      </p:pic>
      <p:sp>
        <p:nvSpPr>
          <p:cNvPr id="2" name="Rectangle: Rounded Corners 1">
            <a:extLst>
              <a:ext uri="{FF2B5EF4-FFF2-40B4-BE49-F238E27FC236}">
                <a16:creationId xmlns:a16="http://schemas.microsoft.com/office/drawing/2014/main" id="{EA1FFF4D-D732-49F1-96DE-8253D606ABDA}"/>
              </a:ext>
            </a:extLst>
          </p:cNvPr>
          <p:cNvSpPr/>
          <p:nvPr/>
        </p:nvSpPr>
        <p:spPr>
          <a:xfrm>
            <a:off x="6876256" y="1484784"/>
            <a:ext cx="2232248" cy="25922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25238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831"/>
            <a:ext cx="8229600" cy="1143000"/>
          </a:xfrm>
        </p:spPr>
        <p:txBody>
          <a:bodyPr>
            <a:normAutofit fontScale="90000"/>
          </a:bodyPr>
          <a:lstStyle/>
          <a:p>
            <a:pPr algn="ctr"/>
            <a:r>
              <a:rPr lang="en-US" b="1" dirty="0">
                <a:latin typeface="+mn-lt"/>
              </a:rPr>
              <a:t>Report </a:t>
            </a:r>
            <a:r>
              <a:rPr lang="en-SG" b="1" dirty="0">
                <a:latin typeface="+mn-lt"/>
              </a:rPr>
              <a:t>on</a:t>
            </a:r>
            <a:r>
              <a:rPr lang="zh-CN" altLang="en-US" b="1" dirty="0">
                <a:latin typeface="+mn-lt"/>
              </a:rPr>
              <a:t> </a:t>
            </a:r>
            <a:r>
              <a:rPr lang="en-SG" altLang="zh-CN" b="1" dirty="0">
                <a:latin typeface="+mn-lt"/>
              </a:rPr>
              <a:t>the</a:t>
            </a:r>
            <a:r>
              <a:rPr lang="zh-CN" altLang="en-US" b="1" dirty="0">
                <a:latin typeface="+mn-lt"/>
              </a:rPr>
              <a:t> </a:t>
            </a:r>
            <a:r>
              <a:rPr lang="en-SG" altLang="zh-CN" b="1" dirty="0">
                <a:latin typeface="+mn-lt"/>
              </a:rPr>
              <a:t>Ministry</a:t>
            </a:r>
            <a:r>
              <a:rPr lang="zh-CN" altLang="en-US" b="1" dirty="0">
                <a:latin typeface="+mn-lt"/>
              </a:rPr>
              <a:t> </a:t>
            </a:r>
            <a:r>
              <a:rPr lang="en-SG" altLang="zh-CN" b="1" dirty="0">
                <a:latin typeface="+mn-lt"/>
              </a:rPr>
              <a:t>of</a:t>
            </a:r>
            <a:r>
              <a:rPr lang="zh-CN" altLang="en-US" b="1" dirty="0">
                <a:latin typeface="+mn-lt"/>
              </a:rPr>
              <a:t> </a:t>
            </a:r>
            <a:r>
              <a:rPr lang="en-SG" altLang="zh-CN" b="1" dirty="0">
                <a:latin typeface="+mn-lt"/>
              </a:rPr>
              <a:t>Education (1978)</a:t>
            </a:r>
            <a:endParaRPr lang="en-SG" b="1"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760" y="1340768"/>
            <a:ext cx="4302937" cy="5184905"/>
          </a:xfrm>
        </p:spPr>
      </p:pic>
      <p:sp>
        <p:nvSpPr>
          <p:cNvPr id="3" name="TextBox 2">
            <a:extLst>
              <a:ext uri="{FF2B5EF4-FFF2-40B4-BE49-F238E27FC236}">
                <a16:creationId xmlns:a16="http://schemas.microsoft.com/office/drawing/2014/main" id="{9DC229B9-155B-4695-ABE4-E84EA55D1624}"/>
              </a:ext>
            </a:extLst>
          </p:cNvPr>
          <p:cNvSpPr txBox="1"/>
          <p:nvPr/>
        </p:nvSpPr>
        <p:spPr>
          <a:xfrm>
            <a:off x="4644008" y="5949280"/>
            <a:ext cx="4429191" cy="523220"/>
          </a:xfrm>
          <a:prstGeom prst="rect">
            <a:avLst/>
          </a:prstGeom>
          <a:noFill/>
        </p:spPr>
        <p:txBody>
          <a:bodyPr wrap="square" rtlCol="0">
            <a:spAutoFit/>
          </a:bodyPr>
          <a:lstStyle/>
          <a:p>
            <a:r>
              <a:rPr lang="en-SG" sz="2800" dirty="0"/>
              <a:t>Goh </a:t>
            </a:r>
            <a:r>
              <a:rPr lang="en-SG" sz="2800" dirty="0" err="1"/>
              <a:t>Keng</a:t>
            </a:r>
            <a:r>
              <a:rPr lang="en-SG" sz="2800" dirty="0"/>
              <a:t> </a:t>
            </a:r>
            <a:r>
              <a:rPr lang="en-SG" sz="2800" dirty="0" err="1"/>
              <a:t>Swee</a:t>
            </a:r>
            <a:r>
              <a:rPr lang="en-SG" sz="2800" dirty="0"/>
              <a:t> (1918-2010)</a:t>
            </a:r>
          </a:p>
        </p:txBody>
      </p:sp>
      <p:pic>
        <p:nvPicPr>
          <p:cNvPr id="5" name="Picture 4">
            <a:extLst>
              <a:ext uri="{FF2B5EF4-FFF2-40B4-BE49-F238E27FC236}">
                <a16:creationId xmlns:a16="http://schemas.microsoft.com/office/drawing/2014/main" id="{27AE7C38-69EF-4A47-B0EC-8B5A34E0F564}"/>
              </a:ext>
            </a:extLst>
          </p:cNvPr>
          <p:cNvPicPr>
            <a:picLocks noChangeAspect="1"/>
          </p:cNvPicPr>
          <p:nvPr/>
        </p:nvPicPr>
        <p:blipFill>
          <a:blip r:embed="rId3"/>
          <a:stretch>
            <a:fillRect/>
          </a:stretch>
        </p:blipFill>
        <p:spPr>
          <a:xfrm>
            <a:off x="4644008" y="1556792"/>
            <a:ext cx="4194224" cy="835910"/>
          </a:xfrm>
          <a:prstGeom prst="rect">
            <a:avLst/>
          </a:prstGeom>
        </p:spPr>
      </p:pic>
      <p:sp>
        <p:nvSpPr>
          <p:cNvPr id="6" name="Rectangle: Rounded Corners 5">
            <a:extLst>
              <a:ext uri="{FF2B5EF4-FFF2-40B4-BE49-F238E27FC236}">
                <a16:creationId xmlns:a16="http://schemas.microsoft.com/office/drawing/2014/main" id="{FA0391EF-CD2B-48B5-8ED8-BFDB5D08F1B2}"/>
              </a:ext>
            </a:extLst>
          </p:cNvPr>
          <p:cNvSpPr/>
          <p:nvPr/>
        </p:nvSpPr>
        <p:spPr>
          <a:xfrm>
            <a:off x="7966720" y="2132856"/>
            <a:ext cx="720080" cy="25984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69ACABF1-C417-4334-A30F-1C87E13CB188}"/>
              </a:ext>
            </a:extLst>
          </p:cNvPr>
          <p:cNvPicPr>
            <a:picLocks noChangeAspect="1"/>
          </p:cNvPicPr>
          <p:nvPr/>
        </p:nvPicPr>
        <p:blipFill>
          <a:blip r:embed="rId4"/>
          <a:stretch>
            <a:fillRect/>
          </a:stretch>
        </p:blipFill>
        <p:spPr>
          <a:xfrm>
            <a:off x="4716016" y="2492896"/>
            <a:ext cx="4122216" cy="2495997"/>
          </a:xfrm>
          <a:prstGeom prst="rect">
            <a:avLst/>
          </a:prstGeom>
        </p:spPr>
      </p:pic>
    </p:spTree>
    <p:extLst>
      <p:ext uri="{BB962C8B-B14F-4D97-AF65-F5344CB8AC3E}">
        <p14:creationId xmlns:p14="http://schemas.microsoft.com/office/powerpoint/2010/main" val="24795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DF3B-CCEC-4BE8-94BD-7A302E03E5BE}"/>
              </a:ext>
            </a:extLst>
          </p:cNvPr>
          <p:cNvSpPr>
            <a:spLocks noGrp="1"/>
          </p:cNvSpPr>
          <p:nvPr>
            <p:ph type="title"/>
          </p:nvPr>
        </p:nvSpPr>
        <p:spPr/>
        <p:txBody>
          <a:bodyPr/>
          <a:lstStyle/>
          <a:p>
            <a:endParaRPr lang="en-SG"/>
          </a:p>
        </p:txBody>
      </p:sp>
      <p:pic>
        <p:nvPicPr>
          <p:cNvPr id="3" name="Picture 2">
            <a:extLst>
              <a:ext uri="{FF2B5EF4-FFF2-40B4-BE49-F238E27FC236}">
                <a16:creationId xmlns:a16="http://schemas.microsoft.com/office/drawing/2014/main" id="{906CB5F8-67E1-439F-BEFC-39B1CDDCDDD8}"/>
              </a:ext>
            </a:extLst>
          </p:cNvPr>
          <p:cNvPicPr>
            <a:picLocks noChangeAspect="1"/>
          </p:cNvPicPr>
          <p:nvPr/>
        </p:nvPicPr>
        <p:blipFill>
          <a:blip r:embed="rId2"/>
          <a:stretch>
            <a:fillRect/>
          </a:stretch>
        </p:blipFill>
        <p:spPr>
          <a:xfrm>
            <a:off x="7265" y="980728"/>
            <a:ext cx="9172211" cy="3240360"/>
          </a:xfrm>
          <a:prstGeom prst="rect">
            <a:avLst/>
          </a:prstGeom>
        </p:spPr>
      </p:pic>
    </p:spTree>
    <p:extLst>
      <p:ext uri="{BB962C8B-B14F-4D97-AF65-F5344CB8AC3E}">
        <p14:creationId xmlns:p14="http://schemas.microsoft.com/office/powerpoint/2010/main" val="2054527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7862C-53B7-4441-A519-4954EBF034E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75812AEF-CE15-4130-9B30-68C2864F996A}"/>
              </a:ext>
            </a:extLst>
          </p:cNvPr>
          <p:cNvSpPr>
            <a:spLocks noGrp="1"/>
          </p:cNvSpPr>
          <p:nvPr>
            <p:ph idx="1"/>
          </p:nvPr>
        </p:nvSpPr>
        <p:spPr/>
        <p:txBody>
          <a:bodyPr/>
          <a:lstStyle/>
          <a:p>
            <a:endParaRPr lang="en-SG"/>
          </a:p>
        </p:txBody>
      </p:sp>
      <p:pic>
        <p:nvPicPr>
          <p:cNvPr id="4" name="Picture 3">
            <a:extLst>
              <a:ext uri="{FF2B5EF4-FFF2-40B4-BE49-F238E27FC236}">
                <a16:creationId xmlns:a16="http://schemas.microsoft.com/office/drawing/2014/main" id="{9FFF234E-9252-42F2-8B3A-2284BA7D3D88}"/>
              </a:ext>
            </a:extLst>
          </p:cNvPr>
          <p:cNvPicPr>
            <a:picLocks noChangeAspect="1"/>
          </p:cNvPicPr>
          <p:nvPr/>
        </p:nvPicPr>
        <p:blipFill>
          <a:blip r:embed="rId2"/>
          <a:stretch>
            <a:fillRect/>
          </a:stretch>
        </p:blipFill>
        <p:spPr>
          <a:xfrm>
            <a:off x="539552" y="116631"/>
            <a:ext cx="7704856" cy="6485077"/>
          </a:xfrm>
          <a:prstGeom prst="rect">
            <a:avLst/>
          </a:prstGeom>
        </p:spPr>
      </p:pic>
    </p:spTree>
    <p:extLst>
      <p:ext uri="{BB962C8B-B14F-4D97-AF65-F5344CB8AC3E}">
        <p14:creationId xmlns:p14="http://schemas.microsoft.com/office/powerpoint/2010/main" val="6172991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8B719-7FBD-4F2B-8718-485AE4ABFB76}"/>
              </a:ext>
            </a:extLst>
          </p:cNvPr>
          <p:cNvPicPr>
            <a:picLocks noChangeAspect="1"/>
          </p:cNvPicPr>
          <p:nvPr/>
        </p:nvPicPr>
        <p:blipFill>
          <a:blip r:embed="rId2"/>
          <a:stretch>
            <a:fillRect/>
          </a:stretch>
        </p:blipFill>
        <p:spPr>
          <a:xfrm>
            <a:off x="43928" y="1196752"/>
            <a:ext cx="9097555" cy="4608512"/>
          </a:xfrm>
          <a:prstGeom prst="rect">
            <a:avLst/>
          </a:prstGeom>
        </p:spPr>
      </p:pic>
      <p:sp>
        <p:nvSpPr>
          <p:cNvPr id="5" name="Title 4">
            <a:extLst>
              <a:ext uri="{FF2B5EF4-FFF2-40B4-BE49-F238E27FC236}">
                <a16:creationId xmlns:a16="http://schemas.microsoft.com/office/drawing/2014/main" id="{CBC49612-FFC1-4EDF-B6A1-6E3B87BA3037}"/>
              </a:ext>
            </a:extLst>
          </p:cNvPr>
          <p:cNvSpPr>
            <a:spLocks noGrp="1"/>
          </p:cNvSpPr>
          <p:nvPr>
            <p:ph type="title"/>
          </p:nvPr>
        </p:nvSpPr>
        <p:spPr>
          <a:xfrm>
            <a:off x="477906" y="-38100"/>
            <a:ext cx="8229600" cy="1143000"/>
          </a:xfrm>
        </p:spPr>
        <p:txBody>
          <a:bodyPr/>
          <a:lstStyle/>
          <a:p>
            <a:pPr algn="ctr"/>
            <a:r>
              <a:rPr lang="en-SG" b="1" dirty="0">
                <a:latin typeface="+mn-lt"/>
              </a:rPr>
              <a:t>Goh Report</a:t>
            </a:r>
          </a:p>
        </p:txBody>
      </p:sp>
    </p:spTree>
    <p:extLst>
      <p:ext uri="{BB962C8B-B14F-4D97-AF65-F5344CB8AC3E}">
        <p14:creationId xmlns:p14="http://schemas.microsoft.com/office/powerpoint/2010/main" val="901847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9B41-2662-4364-9572-7311201DE661}"/>
              </a:ext>
            </a:extLst>
          </p:cNvPr>
          <p:cNvSpPr>
            <a:spLocks noGrp="1"/>
          </p:cNvSpPr>
          <p:nvPr>
            <p:ph type="title"/>
          </p:nvPr>
        </p:nvSpPr>
        <p:spPr>
          <a:xfrm>
            <a:off x="456979" y="188640"/>
            <a:ext cx="8229600" cy="1143000"/>
          </a:xfrm>
        </p:spPr>
        <p:txBody>
          <a:bodyPr/>
          <a:lstStyle/>
          <a:p>
            <a:pPr algn="ctr"/>
            <a:r>
              <a:rPr lang="en-SG" b="1" dirty="0">
                <a:latin typeface="+mn-lt"/>
              </a:rPr>
              <a:t>The Problem</a:t>
            </a:r>
          </a:p>
        </p:txBody>
      </p:sp>
      <p:pic>
        <p:nvPicPr>
          <p:cNvPr id="4" name="Picture 3">
            <a:extLst>
              <a:ext uri="{FF2B5EF4-FFF2-40B4-BE49-F238E27FC236}">
                <a16:creationId xmlns:a16="http://schemas.microsoft.com/office/drawing/2014/main" id="{16785D43-821A-4CA9-BD16-75ED2BFC5C1A}"/>
              </a:ext>
            </a:extLst>
          </p:cNvPr>
          <p:cNvPicPr>
            <a:picLocks noChangeAspect="1"/>
          </p:cNvPicPr>
          <p:nvPr/>
        </p:nvPicPr>
        <p:blipFill>
          <a:blip r:embed="rId2"/>
          <a:stretch>
            <a:fillRect/>
          </a:stretch>
        </p:blipFill>
        <p:spPr>
          <a:xfrm>
            <a:off x="179512" y="1700808"/>
            <a:ext cx="8964488" cy="3111608"/>
          </a:xfrm>
          <a:prstGeom prst="rect">
            <a:avLst/>
          </a:prstGeom>
        </p:spPr>
      </p:pic>
      <p:sp>
        <p:nvSpPr>
          <p:cNvPr id="3" name="Rectangle: Rounded Corners 2">
            <a:extLst>
              <a:ext uri="{FF2B5EF4-FFF2-40B4-BE49-F238E27FC236}">
                <a16:creationId xmlns:a16="http://schemas.microsoft.com/office/drawing/2014/main" id="{A34D82A2-1997-4061-B80B-F4C0CDDB01B6}"/>
              </a:ext>
            </a:extLst>
          </p:cNvPr>
          <p:cNvSpPr/>
          <p:nvPr/>
        </p:nvSpPr>
        <p:spPr>
          <a:xfrm>
            <a:off x="1979712" y="4437112"/>
            <a:ext cx="5832648" cy="3753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25717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E06DFA-F136-48CC-AB4A-9BBBC13A6C4B}"/>
              </a:ext>
            </a:extLst>
          </p:cNvPr>
          <p:cNvSpPr>
            <a:spLocks noGrp="1"/>
          </p:cNvSpPr>
          <p:nvPr>
            <p:ph type="title"/>
          </p:nvPr>
        </p:nvSpPr>
        <p:spPr>
          <a:xfrm>
            <a:off x="457200" y="332656"/>
            <a:ext cx="8229600" cy="1143000"/>
          </a:xfrm>
        </p:spPr>
        <p:txBody>
          <a:bodyPr/>
          <a:lstStyle/>
          <a:p>
            <a:pPr algn="ctr"/>
            <a:r>
              <a:rPr lang="en-SG" b="1" dirty="0">
                <a:latin typeface="+mn-lt"/>
              </a:rPr>
              <a:t>The conclusion</a:t>
            </a:r>
          </a:p>
        </p:txBody>
      </p:sp>
      <p:sp>
        <p:nvSpPr>
          <p:cNvPr id="3" name="Content Placeholder 2">
            <a:extLst>
              <a:ext uri="{FF2B5EF4-FFF2-40B4-BE49-F238E27FC236}">
                <a16:creationId xmlns:a16="http://schemas.microsoft.com/office/drawing/2014/main" id="{0D8C825A-C14E-43DA-B858-5C46B7C079F8}"/>
              </a:ext>
            </a:extLst>
          </p:cNvPr>
          <p:cNvSpPr>
            <a:spLocks noGrp="1"/>
          </p:cNvSpPr>
          <p:nvPr>
            <p:ph idx="1"/>
          </p:nvPr>
        </p:nvSpPr>
        <p:spPr>
          <a:xfrm>
            <a:off x="457200" y="1700808"/>
            <a:ext cx="8229600" cy="4389120"/>
          </a:xfrm>
        </p:spPr>
        <p:txBody>
          <a:bodyPr>
            <a:normAutofit/>
          </a:bodyPr>
          <a:lstStyle/>
          <a:p>
            <a:r>
              <a:rPr lang="en-SG" dirty="0"/>
              <a:t>The bilingual policy was a failure as students found it very difficult to learn two languages proficiently, especially when 85% of them came from dialect-speaking homes where Mandarin was not spoken. </a:t>
            </a:r>
          </a:p>
          <a:p>
            <a:endParaRPr lang="en-SG" dirty="0"/>
          </a:p>
        </p:txBody>
      </p:sp>
    </p:spTree>
    <p:extLst>
      <p:ext uri="{BB962C8B-B14F-4D97-AF65-F5344CB8AC3E}">
        <p14:creationId xmlns:p14="http://schemas.microsoft.com/office/powerpoint/2010/main" val="4894472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504056"/>
          </a:xfrm>
        </p:spPr>
        <p:txBody>
          <a:bodyPr>
            <a:normAutofit fontScale="90000"/>
          </a:bodyPr>
          <a:lstStyle/>
          <a:p>
            <a:pPr algn="ctr"/>
            <a:r>
              <a:rPr lang="en-US" b="1" dirty="0">
                <a:latin typeface="+mn-lt"/>
              </a:rPr>
              <a:t>Bilingual research</a:t>
            </a:r>
            <a:endParaRPr lang="en-SG" b="1" dirty="0">
              <a:latin typeface="+mn-lt"/>
            </a:endParaRPr>
          </a:p>
        </p:txBody>
      </p:sp>
      <p:sp>
        <p:nvSpPr>
          <p:cNvPr id="3" name="Content Placeholder 2">
            <a:extLst>
              <a:ext uri="{FF2B5EF4-FFF2-40B4-BE49-F238E27FC236}">
                <a16:creationId xmlns:a16="http://schemas.microsoft.com/office/drawing/2014/main" id="{7EA239FE-D9E6-4003-9344-7E6C9BAAF773}"/>
              </a:ext>
            </a:extLst>
          </p:cNvPr>
          <p:cNvSpPr>
            <a:spLocks noGrp="1"/>
          </p:cNvSpPr>
          <p:nvPr>
            <p:ph idx="1"/>
          </p:nvPr>
        </p:nvSpPr>
        <p:spPr>
          <a:xfrm>
            <a:off x="323528" y="683245"/>
            <a:ext cx="8229600" cy="5055840"/>
          </a:xfrm>
        </p:spPr>
        <p:txBody>
          <a:bodyPr/>
          <a:lstStyle/>
          <a:p>
            <a:r>
              <a:rPr lang="en-SG" b="1" dirty="0"/>
              <a:t>Cummins (1979)</a:t>
            </a:r>
          </a:p>
        </p:txBody>
      </p:sp>
      <p:pic>
        <p:nvPicPr>
          <p:cNvPr id="5" name="Picture 4">
            <a:extLst>
              <a:ext uri="{FF2B5EF4-FFF2-40B4-BE49-F238E27FC236}">
                <a16:creationId xmlns:a16="http://schemas.microsoft.com/office/drawing/2014/main" id="{9766C6FD-0F8E-4173-83E9-ABF8B76AE4AE}"/>
              </a:ext>
            </a:extLst>
          </p:cNvPr>
          <p:cNvPicPr>
            <a:picLocks noChangeAspect="1"/>
          </p:cNvPicPr>
          <p:nvPr/>
        </p:nvPicPr>
        <p:blipFill>
          <a:blip r:embed="rId2"/>
          <a:stretch>
            <a:fillRect/>
          </a:stretch>
        </p:blipFill>
        <p:spPr>
          <a:xfrm>
            <a:off x="1403648" y="1173593"/>
            <a:ext cx="6526313" cy="5684407"/>
          </a:xfrm>
          <a:prstGeom prst="rect">
            <a:avLst/>
          </a:prstGeom>
        </p:spPr>
      </p:pic>
    </p:spTree>
    <p:extLst>
      <p:ext uri="{BB962C8B-B14F-4D97-AF65-F5344CB8AC3E}">
        <p14:creationId xmlns:p14="http://schemas.microsoft.com/office/powerpoint/2010/main" val="2659856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60B24-8A24-4A6A-AD07-74410A5B4CAB}"/>
              </a:ext>
            </a:extLst>
          </p:cNvPr>
          <p:cNvSpPr>
            <a:spLocks noGrp="1"/>
          </p:cNvSpPr>
          <p:nvPr>
            <p:ph type="title"/>
          </p:nvPr>
        </p:nvSpPr>
        <p:spPr>
          <a:xfrm>
            <a:off x="395536" y="836712"/>
            <a:ext cx="8305800" cy="2871192"/>
          </a:xfrm>
        </p:spPr>
        <p:txBody>
          <a:bodyPr>
            <a:normAutofit fontScale="90000"/>
          </a:bodyPr>
          <a:lstStyle/>
          <a:p>
            <a:r>
              <a:rPr lang="en-SG" b="1" dirty="0">
                <a:latin typeface="+mn-lt"/>
              </a:rPr>
              <a:t>Revisiting our bilingual policy from the perspective of mother tongue-based schooling</a:t>
            </a:r>
          </a:p>
        </p:txBody>
      </p:sp>
    </p:spTree>
    <p:extLst>
      <p:ext uri="{BB962C8B-B14F-4D97-AF65-F5344CB8AC3E}">
        <p14:creationId xmlns:p14="http://schemas.microsoft.com/office/powerpoint/2010/main" val="7948644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68B795-AA1E-4A91-A925-32F53CFA8348}"/>
              </a:ext>
            </a:extLst>
          </p:cNvPr>
          <p:cNvSpPr txBox="1"/>
          <p:nvPr/>
        </p:nvSpPr>
        <p:spPr>
          <a:xfrm>
            <a:off x="5796136" y="1196752"/>
            <a:ext cx="3096344" cy="1323439"/>
          </a:xfrm>
          <a:prstGeom prst="rect">
            <a:avLst/>
          </a:prstGeom>
          <a:noFill/>
        </p:spPr>
        <p:txBody>
          <a:bodyPr wrap="square" rtlCol="0">
            <a:spAutoFit/>
          </a:bodyPr>
          <a:lstStyle/>
          <a:p>
            <a:pPr algn="ctr"/>
            <a:r>
              <a:rPr lang="en-SG" sz="4000" b="1" dirty="0">
                <a:solidFill>
                  <a:srgbClr val="00B050"/>
                </a:solidFill>
              </a:rPr>
              <a:t>English as 1</a:t>
            </a:r>
            <a:r>
              <a:rPr lang="en-SG" sz="4000" b="1" baseline="30000" dirty="0">
                <a:solidFill>
                  <a:srgbClr val="00B050"/>
                </a:solidFill>
              </a:rPr>
              <a:t>st</a:t>
            </a:r>
            <a:r>
              <a:rPr lang="en-SG" sz="4000" b="1" dirty="0">
                <a:solidFill>
                  <a:srgbClr val="00B050"/>
                </a:solidFill>
              </a:rPr>
              <a:t> language</a:t>
            </a:r>
          </a:p>
        </p:txBody>
      </p:sp>
      <p:sp>
        <p:nvSpPr>
          <p:cNvPr id="4" name="TextBox 3">
            <a:extLst>
              <a:ext uri="{FF2B5EF4-FFF2-40B4-BE49-F238E27FC236}">
                <a16:creationId xmlns:a16="http://schemas.microsoft.com/office/drawing/2014/main" id="{41AFD937-CAF6-4513-A48B-129E8A0C0A0D}"/>
              </a:ext>
            </a:extLst>
          </p:cNvPr>
          <p:cNvSpPr txBox="1"/>
          <p:nvPr/>
        </p:nvSpPr>
        <p:spPr>
          <a:xfrm>
            <a:off x="5508104" y="3431532"/>
            <a:ext cx="3536776" cy="1323439"/>
          </a:xfrm>
          <a:prstGeom prst="rect">
            <a:avLst/>
          </a:prstGeom>
          <a:noFill/>
        </p:spPr>
        <p:txBody>
          <a:bodyPr wrap="square" rtlCol="0">
            <a:spAutoFit/>
          </a:bodyPr>
          <a:lstStyle/>
          <a:p>
            <a:pPr algn="ctr"/>
            <a:r>
              <a:rPr lang="en-SG" sz="4000" b="1" dirty="0">
                <a:solidFill>
                  <a:schemeClr val="tx2">
                    <a:lumMod val="60000"/>
                    <a:lumOff val="40000"/>
                  </a:schemeClr>
                </a:solidFill>
              </a:rPr>
              <a:t>Mandarin as 2</a:t>
            </a:r>
            <a:r>
              <a:rPr lang="en-SG" sz="4000" b="1" baseline="30000" dirty="0">
                <a:solidFill>
                  <a:schemeClr val="tx2">
                    <a:lumMod val="60000"/>
                    <a:lumOff val="40000"/>
                  </a:schemeClr>
                </a:solidFill>
              </a:rPr>
              <a:t>nd</a:t>
            </a:r>
            <a:r>
              <a:rPr lang="en-SG" sz="4000" b="1" dirty="0">
                <a:solidFill>
                  <a:schemeClr val="tx2">
                    <a:lumMod val="60000"/>
                    <a:lumOff val="40000"/>
                  </a:schemeClr>
                </a:solidFill>
              </a:rPr>
              <a:t> language</a:t>
            </a:r>
          </a:p>
        </p:txBody>
      </p:sp>
      <p:sp>
        <p:nvSpPr>
          <p:cNvPr id="5" name="TextBox 4">
            <a:extLst>
              <a:ext uri="{FF2B5EF4-FFF2-40B4-BE49-F238E27FC236}">
                <a16:creationId xmlns:a16="http://schemas.microsoft.com/office/drawing/2014/main" id="{1623EFB1-0D1C-4B09-911B-8B2F9F171A62}"/>
              </a:ext>
            </a:extLst>
          </p:cNvPr>
          <p:cNvSpPr txBox="1"/>
          <p:nvPr/>
        </p:nvSpPr>
        <p:spPr>
          <a:xfrm>
            <a:off x="6664424" y="2425243"/>
            <a:ext cx="1224136" cy="830997"/>
          </a:xfrm>
          <a:prstGeom prst="rect">
            <a:avLst/>
          </a:prstGeom>
          <a:noFill/>
        </p:spPr>
        <p:txBody>
          <a:bodyPr wrap="square" rtlCol="0">
            <a:spAutoFit/>
          </a:bodyPr>
          <a:lstStyle/>
          <a:p>
            <a:pPr algn="ctr"/>
            <a:r>
              <a:rPr lang="en-SG" sz="4800" dirty="0"/>
              <a:t>+</a:t>
            </a:r>
          </a:p>
        </p:txBody>
      </p:sp>
      <p:sp>
        <p:nvSpPr>
          <p:cNvPr id="6" name="TextBox 5">
            <a:extLst>
              <a:ext uri="{FF2B5EF4-FFF2-40B4-BE49-F238E27FC236}">
                <a16:creationId xmlns:a16="http://schemas.microsoft.com/office/drawing/2014/main" id="{CD0950C5-E34D-4272-A08B-202BCF448644}"/>
              </a:ext>
            </a:extLst>
          </p:cNvPr>
          <p:cNvSpPr txBox="1"/>
          <p:nvPr/>
        </p:nvSpPr>
        <p:spPr>
          <a:xfrm>
            <a:off x="611560" y="2132856"/>
            <a:ext cx="3960440" cy="707886"/>
          </a:xfrm>
          <a:prstGeom prst="rect">
            <a:avLst/>
          </a:prstGeom>
          <a:noFill/>
        </p:spPr>
        <p:txBody>
          <a:bodyPr wrap="square" rtlCol="0">
            <a:spAutoFit/>
          </a:bodyPr>
          <a:lstStyle/>
          <a:p>
            <a:r>
              <a:rPr lang="en-SG" sz="4000" b="1" dirty="0">
                <a:solidFill>
                  <a:srgbClr val="FFC000"/>
                </a:solidFill>
              </a:rPr>
              <a:t>Mother tongue</a:t>
            </a:r>
          </a:p>
        </p:txBody>
      </p:sp>
      <p:sp>
        <p:nvSpPr>
          <p:cNvPr id="7" name="Arrow: Right 6">
            <a:extLst>
              <a:ext uri="{FF2B5EF4-FFF2-40B4-BE49-F238E27FC236}">
                <a16:creationId xmlns:a16="http://schemas.microsoft.com/office/drawing/2014/main" id="{58DDCA3C-9730-4552-87DF-B9D83711E9B6}"/>
              </a:ext>
            </a:extLst>
          </p:cNvPr>
          <p:cNvSpPr/>
          <p:nvPr/>
        </p:nvSpPr>
        <p:spPr>
          <a:xfrm>
            <a:off x="4499992" y="2348880"/>
            <a:ext cx="1008112" cy="28803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p:cNvSpPr txBox="1"/>
          <p:nvPr/>
        </p:nvSpPr>
        <p:spPr>
          <a:xfrm>
            <a:off x="3815916" y="223481"/>
            <a:ext cx="2376264" cy="769441"/>
          </a:xfrm>
          <a:prstGeom prst="rect">
            <a:avLst/>
          </a:prstGeom>
          <a:noFill/>
        </p:spPr>
        <p:txBody>
          <a:bodyPr wrap="square" rtlCol="0">
            <a:spAutoFit/>
          </a:bodyPr>
          <a:lstStyle/>
          <a:p>
            <a:r>
              <a:rPr lang="en-US" sz="4400" b="1" dirty="0">
                <a:solidFill>
                  <a:schemeClr val="accent2">
                    <a:lumMod val="75000"/>
                  </a:schemeClr>
                </a:solidFill>
              </a:rPr>
              <a:t>1978</a:t>
            </a:r>
            <a:endParaRPr lang="en-SG" sz="4400" b="1" dirty="0">
              <a:solidFill>
                <a:schemeClr val="accent2">
                  <a:lumMod val="75000"/>
                </a:schemeClr>
              </a:solidFill>
            </a:endParaRPr>
          </a:p>
        </p:txBody>
      </p:sp>
    </p:spTree>
    <p:extLst>
      <p:ext uri="{BB962C8B-B14F-4D97-AF65-F5344CB8AC3E}">
        <p14:creationId xmlns:p14="http://schemas.microsoft.com/office/powerpoint/2010/main" val="13572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C4C0-6601-411C-B489-B35957E263F2}"/>
              </a:ext>
            </a:extLst>
          </p:cNvPr>
          <p:cNvSpPr>
            <a:spLocks noGrp="1"/>
          </p:cNvSpPr>
          <p:nvPr>
            <p:ph type="title"/>
          </p:nvPr>
        </p:nvSpPr>
        <p:spPr/>
        <p:txBody>
          <a:bodyPr/>
          <a:lstStyle/>
          <a:p>
            <a:endParaRPr lang="en-SG"/>
          </a:p>
        </p:txBody>
      </p:sp>
      <p:pic>
        <p:nvPicPr>
          <p:cNvPr id="3" name="Picture 2">
            <a:extLst>
              <a:ext uri="{FF2B5EF4-FFF2-40B4-BE49-F238E27FC236}">
                <a16:creationId xmlns:a16="http://schemas.microsoft.com/office/drawing/2014/main" id="{5657BBAD-9913-487F-A65A-B9A9C850F63B}"/>
              </a:ext>
            </a:extLst>
          </p:cNvPr>
          <p:cNvPicPr>
            <a:picLocks noChangeAspect="1"/>
          </p:cNvPicPr>
          <p:nvPr/>
        </p:nvPicPr>
        <p:blipFill>
          <a:blip r:embed="rId2"/>
          <a:stretch>
            <a:fillRect/>
          </a:stretch>
        </p:blipFill>
        <p:spPr>
          <a:xfrm>
            <a:off x="1619672" y="44624"/>
            <a:ext cx="5880511" cy="2003100"/>
          </a:xfrm>
          <a:prstGeom prst="rect">
            <a:avLst/>
          </a:prstGeom>
        </p:spPr>
      </p:pic>
      <p:pic>
        <p:nvPicPr>
          <p:cNvPr id="4" name="Picture 3">
            <a:extLst>
              <a:ext uri="{FF2B5EF4-FFF2-40B4-BE49-F238E27FC236}">
                <a16:creationId xmlns:a16="http://schemas.microsoft.com/office/drawing/2014/main" id="{5EBD08B6-B8CF-4577-81D6-41662B6DCFF9}"/>
              </a:ext>
            </a:extLst>
          </p:cNvPr>
          <p:cNvPicPr>
            <a:picLocks noChangeAspect="1"/>
          </p:cNvPicPr>
          <p:nvPr/>
        </p:nvPicPr>
        <p:blipFill>
          <a:blip r:embed="rId3"/>
          <a:stretch>
            <a:fillRect/>
          </a:stretch>
        </p:blipFill>
        <p:spPr>
          <a:xfrm>
            <a:off x="17252" y="2420887"/>
            <a:ext cx="9126748" cy="2494063"/>
          </a:xfrm>
          <a:prstGeom prst="rect">
            <a:avLst/>
          </a:prstGeom>
        </p:spPr>
      </p:pic>
      <p:sp>
        <p:nvSpPr>
          <p:cNvPr id="5" name="Rectangle: Rounded Corners 4">
            <a:extLst>
              <a:ext uri="{FF2B5EF4-FFF2-40B4-BE49-F238E27FC236}">
                <a16:creationId xmlns:a16="http://schemas.microsoft.com/office/drawing/2014/main" id="{6E07101A-D449-47B7-A3C3-07D81215598F}"/>
              </a:ext>
            </a:extLst>
          </p:cNvPr>
          <p:cNvSpPr/>
          <p:nvPr/>
        </p:nvSpPr>
        <p:spPr>
          <a:xfrm>
            <a:off x="2195736" y="4437112"/>
            <a:ext cx="6120680" cy="3600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7DEC37FC-EF4C-4E2E-9E5E-E53ACCD4565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04248" y="4254302"/>
            <a:ext cx="1851670" cy="2468893"/>
          </a:xfrm>
          <a:prstGeom prst="rect">
            <a:avLst/>
          </a:prstGeom>
        </p:spPr>
      </p:pic>
    </p:spTree>
    <p:extLst>
      <p:ext uri="{BB962C8B-B14F-4D97-AF65-F5344CB8AC3E}">
        <p14:creationId xmlns:p14="http://schemas.microsoft.com/office/powerpoint/2010/main" val="542500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4E59-6B81-4F05-898D-81CBC2AC96F9}"/>
              </a:ext>
            </a:extLst>
          </p:cNvPr>
          <p:cNvPicPr>
            <a:picLocks noChangeAspect="1"/>
          </p:cNvPicPr>
          <p:nvPr/>
        </p:nvPicPr>
        <p:blipFill>
          <a:blip r:embed="rId2"/>
          <a:stretch>
            <a:fillRect/>
          </a:stretch>
        </p:blipFill>
        <p:spPr>
          <a:xfrm>
            <a:off x="3563887" y="188640"/>
            <a:ext cx="1818823" cy="360040"/>
          </a:xfrm>
          <a:prstGeom prst="rect">
            <a:avLst/>
          </a:prstGeom>
        </p:spPr>
      </p:pic>
      <p:pic>
        <p:nvPicPr>
          <p:cNvPr id="3" name="Picture 2">
            <a:extLst>
              <a:ext uri="{FF2B5EF4-FFF2-40B4-BE49-F238E27FC236}">
                <a16:creationId xmlns:a16="http://schemas.microsoft.com/office/drawing/2014/main" id="{1201078D-A955-42CE-8077-0345C17C336E}"/>
              </a:ext>
            </a:extLst>
          </p:cNvPr>
          <p:cNvPicPr>
            <a:picLocks noChangeAspect="1"/>
          </p:cNvPicPr>
          <p:nvPr/>
        </p:nvPicPr>
        <p:blipFill>
          <a:blip r:embed="rId3"/>
          <a:stretch>
            <a:fillRect/>
          </a:stretch>
        </p:blipFill>
        <p:spPr>
          <a:xfrm>
            <a:off x="1170269" y="548680"/>
            <a:ext cx="6803461" cy="2253900"/>
          </a:xfrm>
          <a:prstGeom prst="rect">
            <a:avLst/>
          </a:prstGeom>
        </p:spPr>
      </p:pic>
      <p:pic>
        <p:nvPicPr>
          <p:cNvPr id="4" name="Picture 3">
            <a:extLst>
              <a:ext uri="{FF2B5EF4-FFF2-40B4-BE49-F238E27FC236}">
                <a16:creationId xmlns:a16="http://schemas.microsoft.com/office/drawing/2014/main" id="{9C81A812-B921-4D77-B636-E73534E336D3}"/>
              </a:ext>
            </a:extLst>
          </p:cNvPr>
          <p:cNvPicPr>
            <a:picLocks noChangeAspect="1"/>
          </p:cNvPicPr>
          <p:nvPr/>
        </p:nvPicPr>
        <p:blipFill>
          <a:blip r:embed="rId4"/>
          <a:stretch>
            <a:fillRect/>
          </a:stretch>
        </p:blipFill>
        <p:spPr>
          <a:xfrm>
            <a:off x="7596336" y="2688730"/>
            <a:ext cx="1226205" cy="227700"/>
          </a:xfrm>
          <a:prstGeom prst="rect">
            <a:avLst/>
          </a:prstGeom>
        </p:spPr>
      </p:pic>
    </p:spTree>
    <p:extLst>
      <p:ext uri="{BB962C8B-B14F-4D97-AF65-F5344CB8AC3E}">
        <p14:creationId xmlns:p14="http://schemas.microsoft.com/office/powerpoint/2010/main" val="38204923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8F22B0-3C24-4CC9-8905-A023C66E5A72}"/>
              </a:ext>
            </a:extLst>
          </p:cNvPr>
          <p:cNvPicPr>
            <a:picLocks noChangeAspect="1"/>
          </p:cNvPicPr>
          <p:nvPr/>
        </p:nvPicPr>
        <p:blipFill>
          <a:blip r:embed="rId2"/>
          <a:stretch>
            <a:fillRect/>
          </a:stretch>
        </p:blipFill>
        <p:spPr>
          <a:xfrm>
            <a:off x="179512" y="116632"/>
            <a:ext cx="3942316" cy="6603301"/>
          </a:xfrm>
          <a:prstGeom prst="rect">
            <a:avLst/>
          </a:prstGeom>
        </p:spPr>
      </p:pic>
      <p:pic>
        <p:nvPicPr>
          <p:cNvPr id="3" name="Picture 2">
            <a:extLst>
              <a:ext uri="{FF2B5EF4-FFF2-40B4-BE49-F238E27FC236}">
                <a16:creationId xmlns:a16="http://schemas.microsoft.com/office/drawing/2014/main" id="{69FE8C50-66DB-4771-B476-D361BCB94126}"/>
              </a:ext>
            </a:extLst>
          </p:cNvPr>
          <p:cNvPicPr>
            <a:picLocks noChangeAspect="1"/>
          </p:cNvPicPr>
          <p:nvPr/>
        </p:nvPicPr>
        <p:blipFill>
          <a:blip r:embed="rId3"/>
          <a:stretch>
            <a:fillRect/>
          </a:stretch>
        </p:blipFill>
        <p:spPr>
          <a:xfrm>
            <a:off x="4211960" y="128430"/>
            <a:ext cx="3942316" cy="6642901"/>
          </a:xfrm>
          <a:prstGeom prst="rect">
            <a:avLst/>
          </a:prstGeom>
        </p:spPr>
      </p:pic>
    </p:spTree>
    <p:extLst>
      <p:ext uri="{BB962C8B-B14F-4D97-AF65-F5344CB8AC3E}">
        <p14:creationId xmlns:p14="http://schemas.microsoft.com/office/powerpoint/2010/main" val="3525142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61E319-758E-4B94-8CCC-C89586E1E610}"/>
              </a:ext>
            </a:extLst>
          </p:cNvPr>
          <p:cNvSpPr>
            <a:spLocks noGrp="1"/>
          </p:cNvSpPr>
          <p:nvPr>
            <p:ph type="ctrTitle"/>
          </p:nvPr>
        </p:nvSpPr>
        <p:spPr>
          <a:xfrm>
            <a:off x="395536" y="764704"/>
            <a:ext cx="8352928" cy="4637112"/>
          </a:xfrm>
        </p:spPr>
        <p:txBody>
          <a:bodyPr>
            <a:normAutofit fontScale="90000"/>
          </a:bodyPr>
          <a:lstStyle/>
          <a:p>
            <a:pPr algn="l">
              <a:lnSpc>
                <a:spcPct val="120000"/>
              </a:lnSpc>
            </a:pPr>
            <a:r>
              <a:rPr lang="en-SG" sz="4800" dirty="0">
                <a:solidFill>
                  <a:schemeClr val="tx1"/>
                </a:solidFill>
                <a:latin typeface="+mn-lt"/>
              </a:rPr>
              <a:t>An ongoing campaign launched after independence for 40 years which has drastically changed the sociolinguistic profile of the Chinese Singaporean community</a:t>
            </a:r>
          </a:p>
        </p:txBody>
      </p:sp>
    </p:spTree>
    <p:extLst>
      <p:ext uri="{BB962C8B-B14F-4D97-AF65-F5344CB8AC3E}">
        <p14:creationId xmlns:p14="http://schemas.microsoft.com/office/powerpoint/2010/main" val="10569375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84C9-A8A6-4E33-899D-1694BD91A77F}"/>
              </a:ext>
            </a:extLst>
          </p:cNvPr>
          <p:cNvSpPr>
            <a:spLocks noGrp="1"/>
          </p:cNvSpPr>
          <p:nvPr>
            <p:ph type="title"/>
          </p:nvPr>
        </p:nvSpPr>
        <p:spPr/>
        <p:txBody>
          <a:bodyPr/>
          <a:lstStyle/>
          <a:p>
            <a:endParaRPr lang="en-SG"/>
          </a:p>
        </p:txBody>
      </p:sp>
      <p:pic>
        <p:nvPicPr>
          <p:cNvPr id="3" name="Picture 2">
            <a:extLst>
              <a:ext uri="{FF2B5EF4-FFF2-40B4-BE49-F238E27FC236}">
                <a16:creationId xmlns:a16="http://schemas.microsoft.com/office/drawing/2014/main" id="{66371DD0-C240-437C-A257-DB6BDF68BEBB}"/>
              </a:ext>
            </a:extLst>
          </p:cNvPr>
          <p:cNvPicPr>
            <a:picLocks noChangeAspect="1"/>
          </p:cNvPicPr>
          <p:nvPr/>
        </p:nvPicPr>
        <p:blipFill>
          <a:blip r:embed="rId2"/>
          <a:stretch>
            <a:fillRect/>
          </a:stretch>
        </p:blipFill>
        <p:spPr>
          <a:xfrm>
            <a:off x="8732" y="116632"/>
            <a:ext cx="4059211" cy="6805796"/>
          </a:xfrm>
          <a:prstGeom prst="rect">
            <a:avLst/>
          </a:prstGeom>
        </p:spPr>
      </p:pic>
      <p:pic>
        <p:nvPicPr>
          <p:cNvPr id="4" name="Picture 3">
            <a:extLst>
              <a:ext uri="{FF2B5EF4-FFF2-40B4-BE49-F238E27FC236}">
                <a16:creationId xmlns:a16="http://schemas.microsoft.com/office/drawing/2014/main" id="{A2A882EF-5193-43CB-9DDC-8A01FCE759C1}"/>
              </a:ext>
            </a:extLst>
          </p:cNvPr>
          <p:cNvPicPr>
            <a:picLocks noChangeAspect="1"/>
          </p:cNvPicPr>
          <p:nvPr/>
        </p:nvPicPr>
        <p:blipFill>
          <a:blip r:embed="rId3"/>
          <a:stretch>
            <a:fillRect/>
          </a:stretch>
        </p:blipFill>
        <p:spPr>
          <a:xfrm>
            <a:off x="2591272" y="1484784"/>
            <a:ext cx="6552728" cy="4549606"/>
          </a:xfrm>
          <a:prstGeom prst="rect">
            <a:avLst/>
          </a:prstGeom>
        </p:spPr>
      </p:pic>
    </p:spTree>
    <p:extLst>
      <p:ext uri="{BB962C8B-B14F-4D97-AF65-F5344CB8AC3E}">
        <p14:creationId xmlns:p14="http://schemas.microsoft.com/office/powerpoint/2010/main" val="143745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68B795-AA1E-4A91-A925-32F53CFA8348}"/>
              </a:ext>
            </a:extLst>
          </p:cNvPr>
          <p:cNvSpPr txBox="1"/>
          <p:nvPr/>
        </p:nvSpPr>
        <p:spPr>
          <a:xfrm>
            <a:off x="5796136" y="1196752"/>
            <a:ext cx="3096344" cy="1323439"/>
          </a:xfrm>
          <a:prstGeom prst="rect">
            <a:avLst/>
          </a:prstGeom>
          <a:noFill/>
        </p:spPr>
        <p:txBody>
          <a:bodyPr wrap="square" rtlCol="0">
            <a:spAutoFit/>
          </a:bodyPr>
          <a:lstStyle/>
          <a:p>
            <a:pPr algn="ctr"/>
            <a:r>
              <a:rPr lang="en-SG" sz="4000" b="1" dirty="0">
                <a:solidFill>
                  <a:srgbClr val="00B050"/>
                </a:solidFill>
              </a:rPr>
              <a:t>English as 1</a:t>
            </a:r>
            <a:r>
              <a:rPr lang="en-SG" sz="4000" b="1" baseline="30000" dirty="0">
                <a:solidFill>
                  <a:srgbClr val="00B050"/>
                </a:solidFill>
              </a:rPr>
              <a:t>st</a:t>
            </a:r>
            <a:r>
              <a:rPr lang="en-SG" sz="4000" b="1" dirty="0">
                <a:solidFill>
                  <a:srgbClr val="00B050"/>
                </a:solidFill>
              </a:rPr>
              <a:t> language</a:t>
            </a:r>
          </a:p>
        </p:txBody>
      </p:sp>
      <p:sp>
        <p:nvSpPr>
          <p:cNvPr id="4" name="TextBox 3">
            <a:extLst>
              <a:ext uri="{FF2B5EF4-FFF2-40B4-BE49-F238E27FC236}">
                <a16:creationId xmlns:a16="http://schemas.microsoft.com/office/drawing/2014/main" id="{41AFD937-CAF6-4513-A48B-129E8A0C0A0D}"/>
              </a:ext>
            </a:extLst>
          </p:cNvPr>
          <p:cNvSpPr txBox="1"/>
          <p:nvPr/>
        </p:nvSpPr>
        <p:spPr>
          <a:xfrm>
            <a:off x="5508104" y="3431532"/>
            <a:ext cx="3536776" cy="1323439"/>
          </a:xfrm>
          <a:prstGeom prst="rect">
            <a:avLst/>
          </a:prstGeom>
          <a:noFill/>
        </p:spPr>
        <p:txBody>
          <a:bodyPr wrap="square" rtlCol="0">
            <a:spAutoFit/>
          </a:bodyPr>
          <a:lstStyle/>
          <a:p>
            <a:pPr algn="ctr"/>
            <a:r>
              <a:rPr lang="en-SG" sz="4000" b="1" dirty="0">
                <a:solidFill>
                  <a:schemeClr val="tx2">
                    <a:lumMod val="60000"/>
                    <a:lumOff val="40000"/>
                  </a:schemeClr>
                </a:solidFill>
              </a:rPr>
              <a:t>Mandarin as 2</a:t>
            </a:r>
            <a:r>
              <a:rPr lang="en-SG" sz="4000" b="1" baseline="30000" dirty="0">
                <a:solidFill>
                  <a:schemeClr val="tx2">
                    <a:lumMod val="60000"/>
                    <a:lumOff val="40000"/>
                  </a:schemeClr>
                </a:solidFill>
              </a:rPr>
              <a:t>nd</a:t>
            </a:r>
            <a:r>
              <a:rPr lang="en-SG" sz="4000" b="1" dirty="0">
                <a:solidFill>
                  <a:schemeClr val="tx2">
                    <a:lumMod val="60000"/>
                    <a:lumOff val="40000"/>
                  </a:schemeClr>
                </a:solidFill>
              </a:rPr>
              <a:t> language</a:t>
            </a:r>
          </a:p>
        </p:txBody>
      </p:sp>
      <p:sp>
        <p:nvSpPr>
          <p:cNvPr id="5" name="TextBox 4">
            <a:extLst>
              <a:ext uri="{FF2B5EF4-FFF2-40B4-BE49-F238E27FC236}">
                <a16:creationId xmlns:a16="http://schemas.microsoft.com/office/drawing/2014/main" id="{1623EFB1-0D1C-4B09-911B-8B2F9F171A62}"/>
              </a:ext>
            </a:extLst>
          </p:cNvPr>
          <p:cNvSpPr txBox="1"/>
          <p:nvPr/>
        </p:nvSpPr>
        <p:spPr>
          <a:xfrm>
            <a:off x="6660232" y="2252586"/>
            <a:ext cx="1224136" cy="830997"/>
          </a:xfrm>
          <a:prstGeom prst="rect">
            <a:avLst/>
          </a:prstGeom>
          <a:noFill/>
        </p:spPr>
        <p:txBody>
          <a:bodyPr wrap="square" rtlCol="0">
            <a:spAutoFit/>
          </a:bodyPr>
          <a:lstStyle/>
          <a:p>
            <a:pPr algn="ctr"/>
            <a:r>
              <a:rPr lang="en-SG" sz="4800" dirty="0"/>
              <a:t>+</a:t>
            </a:r>
          </a:p>
        </p:txBody>
      </p:sp>
      <p:sp>
        <p:nvSpPr>
          <p:cNvPr id="6" name="TextBox 5">
            <a:extLst>
              <a:ext uri="{FF2B5EF4-FFF2-40B4-BE49-F238E27FC236}">
                <a16:creationId xmlns:a16="http://schemas.microsoft.com/office/drawing/2014/main" id="{CD0950C5-E34D-4272-A08B-202BCF448644}"/>
              </a:ext>
            </a:extLst>
          </p:cNvPr>
          <p:cNvSpPr txBox="1"/>
          <p:nvPr/>
        </p:nvSpPr>
        <p:spPr>
          <a:xfrm>
            <a:off x="611560" y="2132856"/>
            <a:ext cx="3960440" cy="707886"/>
          </a:xfrm>
          <a:prstGeom prst="rect">
            <a:avLst/>
          </a:prstGeom>
          <a:noFill/>
        </p:spPr>
        <p:txBody>
          <a:bodyPr wrap="square" rtlCol="0">
            <a:spAutoFit/>
          </a:bodyPr>
          <a:lstStyle/>
          <a:p>
            <a:r>
              <a:rPr lang="en-SG" sz="4000" b="1" dirty="0">
                <a:solidFill>
                  <a:srgbClr val="FFC000"/>
                </a:solidFill>
              </a:rPr>
              <a:t>Mother tongue</a:t>
            </a:r>
          </a:p>
        </p:txBody>
      </p:sp>
      <p:sp>
        <p:nvSpPr>
          <p:cNvPr id="7" name="Arrow: Right 6">
            <a:extLst>
              <a:ext uri="{FF2B5EF4-FFF2-40B4-BE49-F238E27FC236}">
                <a16:creationId xmlns:a16="http://schemas.microsoft.com/office/drawing/2014/main" id="{58DDCA3C-9730-4552-87DF-B9D83711E9B6}"/>
              </a:ext>
            </a:extLst>
          </p:cNvPr>
          <p:cNvSpPr/>
          <p:nvPr/>
        </p:nvSpPr>
        <p:spPr>
          <a:xfrm>
            <a:off x="4499992" y="2348880"/>
            <a:ext cx="1008112" cy="28803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p:cNvSpPr txBox="1"/>
          <p:nvPr/>
        </p:nvSpPr>
        <p:spPr>
          <a:xfrm>
            <a:off x="3815916" y="223481"/>
            <a:ext cx="2376264" cy="769441"/>
          </a:xfrm>
          <a:prstGeom prst="rect">
            <a:avLst/>
          </a:prstGeom>
          <a:noFill/>
        </p:spPr>
        <p:txBody>
          <a:bodyPr wrap="square" rtlCol="0">
            <a:spAutoFit/>
          </a:bodyPr>
          <a:lstStyle/>
          <a:p>
            <a:r>
              <a:rPr lang="en-US" sz="4400" b="1" dirty="0">
                <a:solidFill>
                  <a:schemeClr val="accent2">
                    <a:lumMod val="75000"/>
                  </a:schemeClr>
                </a:solidFill>
              </a:rPr>
              <a:t>1978</a:t>
            </a:r>
            <a:endParaRPr lang="en-SG" sz="4400" b="1" dirty="0">
              <a:solidFill>
                <a:schemeClr val="accent2">
                  <a:lumMod val="75000"/>
                </a:schemeClr>
              </a:solidFill>
            </a:endParaRPr>
          </a:p>
        </p:txBody>
      </p:sp>
    </p:spTree>
    <p:extLst>
      <p:ext uri="{BB962C8B-B14F-4D97-AF65-F5344CB8AC3E}">
        <p14:creationId xmlns:p14="http://schemas.microsoft.com/office/powerpoint/2010/main" val="32784813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652573-B4C8-4B4C-95F3-282FF67AA919}"/>
              </a:ext>
            </a:extLst>
          </p:cNvPr>
          <p:cNvPicPr>
            <a:picLocks noChangeAspect="1"/>
          </p:cNvPicPr>
          <p:nvPr/>
        </p:nvPicPr>
        <p:blipFill>
          <a:blip r:embed="rId2"/>
          <a:stretch>
            <a:fillRect/>
          </a:stretch>
        </p:blipFill>
        <p:spPr>
          <a:xfrm>
            <a:off x="35496" y="764704"/>
            <a:ext cx="8928992" cy="3404504"/>
          </a:xfrm>
          <a:prstGeom prst="rect">
            <a:avLst/>
          </a:prstGeom>
        </p:spPr>
      </p:pic>
    </p:spTree>
    <p:extLst>
      <p:ext uri="{BB962C8B-B14F-4D97-AF65-F5344CB8AC3E}">
        <p14:creationId xmlns:p14="http://schemas.microsoft.com/office/powerpoint/2010/main" val="39086000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E08D71-4239-4D9D-A1C2-64F3DE2B2E48}"/>
              </a:ext>
            </a:extLst>
          </p:cNvPr>
          <p:cNvPicPr>
            <a:picLocks noChangeAspect="1"/>
          </p:cNvPicPr>
          <p:nvPr/>
        </p:nvPicPr>
        <p:blipFill>
          <a:blip r:embed="rId2"/>
          <a:stretch>
            <a:fillRect/>
          </a:stretch>
        </p:blipFill>
        <p:spPr>
          <a:xfrm>
            <a:off x="323528" y="322849"/>
            <a:ext cx="8568952" cy="6212302"/>
          </a:xfrm>
          <a:prstGeom prst="rect">
            <a:avLst/>
          </a:prstGeom>
        </p:spPr>
      </p:pic>
    </p:spTree>
    <p:extLst>
      <p:ext uri="{BB962C8B-B14F-4D97-AF65-F5344CB8AC3E}">
        <p14:creationId xmlns:p14="http://schemas.microsoft.com/office/powerpoint/2010/main" val="13101092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C1FC01-39EC-490A-A254-0AFF6184613D}"/>
              </a:ext>
            </a:extLst>
          </p:cNvPr>
          <p:cNvPicPr>
            <a:picLocks noChangeAspect="1"/>
          </p:cNvPicPr>
          <p:nvPr/>
        </p:nvPicPr>
        <p:blipFill>
          <a:blip r:embed="rId2"/>
          <a:stretch>
            <a:fillRect/>
          </a:stretch>
        </p:blipFill>
        <p:spPr>
          <a:xfrm>
            <a:off x="143508" y="0"/>
            <a:ext cx="8316924" cy="3681599"/>
          </a:xfrm>
          <a:prstGeom prst="rect">
            <a:avLst/>
          </a:prstGeom>
        </p:spPr>
      </p:pic>
      <p:pic>
        <p:nvPicPr>
          <p:cNvPr id="3" name="Picture 2">
            <a:extLst>
              <a:ext uri="{FF2B5EF4-FFF2-40B4-BE49-F238E27FC236}">
                <a16:creationId xmlns:a16="http://schemas.microsoft.com/office/drawing/2014/main" id="{A9432722-DC1E-414F-964B-0146560B845D}"/>
              </a:ext>
            </a:extLst>
          </p:cNvPr>
          <p:cNvPicPr>
            <a:picLocks noChangeAspect="1"/>
          </p:cNvPicPr>
          <p:nvPr/>
        </p:nvPicPr>
        <p:blipFill>
          <a:blip r:embed="rId3"/>
          <a:stretch>
            <a:fillRect/>
          </a:stretch>
        </p:blipFill>
        <p:spPr>
          <a:xfrm>
            <a:off x="251520" y="3577909"/>
            <a:ext cx="8424936" cy="3280091"/>
          </a:xfrm>
          <a:prstGeom prst="rect">
            <a:avLst/>
          </a:prstGeom>
        </p:spPr>
      </p:pic>
    </p:spTree>
    <p:extLst>
      <p:ext uri="{BB962C8B-B14F-4D97-AF65-F5344CB8AC3E}">
        <p14:creationId xmlns:p14="http://schemas.microsoft.com/office/powerpoint/2010/main" val="28877716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B88E-88D3-4E3C-87C0-78A26C246864}"/>
              </a:ext>
            </a:extLst>
          </p:cNvPr>
          <p:cNvSpPr>
            <a:spLocks noGrp="1"/>
          </p:cNvSpPr>
          <p:nvPr>
            <p:ph type="title"/>
          </p:nvPr>
        </p:nvSpPr>
        <p:spPr>
          <a:xfrm>
            <a:off x="323528" y="1340768"/>
            <a:ext cx="8435280" cy="1514432"/>
          </a:xfrm>
        </p:spPr>
        <p:txBody>
          <a:bodyPr>
            <a:noAutofit/>
          </a:bodyPr>
          <a:lstStyle/>
          <a:p>
            <a:pPr algn="ctr"/>
            <a:r>
              <a:rPr lang="en-SG" sz="6000" b="1" dirty="0">
                <a:latin typeface="+mn-lt"/>
              </a:rPr>
              <a:t>What are the possible solutions?</a:t>
            </a:r>
          </a:p>
        </p:txBody>
      </p:sp>
    </p:spTree>
    <p:extLst>
      <p:ext uri="{BB962C8B-B14F-4D97-AF65-F5344CB8AC3E}">
        <p14:creationId xmlns:p14="http://schemas.microsoft.com/office/powerpoint/2010/main" val="16205818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68B795-AA1E-4A91-A925-32F53CFA8348}"/>
              </a:ext>
            </a:extLst>
          </p:cNvPr>
          <p:cNvSpPr txBox="1"/>
          <p:nvPr/>
        </p:nvSpPr>
        <p:spPr>
          <a:xfrm>
            <a:off x="5796136" y="1196752"/>
            <a:ext cx="3096344" cy="1323439"/>
          </a:xfrm>
          <a:prstGeom prst="rect">
            <a:avLst/>
          </a:prstGeom>
          <a:noFill/>
        </p:spPr>
        <p:txBody>
          <a:bodyPr wrap="square" rtlCol="0">
            <a:spAutoFit/>
          </a:bodyPr>
          <a:lstStyle/>
          <a:p>
            <a:pPr algn="ctr"/>
            <a:r>
              <a:rPr lang="en-SG" sz="4000" b="1" dirty="0">
                <a:solidFill>
                  <a:srgbClr val="00B050"/>
                </a:solidFill>
              </a:rPr>
              <a:t>Chinese as 1</a:t>
            </a:r>
            <a:r>
              <a:rPr lang="en-SG" sz="4000" b="1" baseline="30000" dirty="0">
                <a:solidFill>
                  <a:srgbClr val="00B050"/>
                </a:solidFill>
              </a:rPr>
              <a:t>st</a:t>
            </a:r>
            <a:r>
              <a:rPr lang="en-SG" sz="4000" b="1" dirty="0">
                <a:solidFill>
                  <a:srgbClr val="00B050"/>
                </a:solidFill>
              </a:rPr>
              <a:t> language</a:t>
            </a:r>
          </a:p>
        </p:txBody>
      </p:sp>
      <p:sp>
        <p:nvSpPr>
          <p:cNvPr id="4" name="TextBox 3">
            <a:extLst>
              <a:ext uri="{FF2B5EF4-FFF2-40B4-BE49-F238E27FC236}">
                <a16:creationId xmlns:a16="http://schemas.microsoft.com/office/drawing/2014/main" id="{41AFD937-CAF6-4513-A48B-129E8A0C0A0D}"/>
              </a:ext>
            </a:extLst>
          </p:cNvPr>
          <p:cNvSpPr txBox="1"/>
          <p:nvPr/>
        </p:nvSpPr>
        <p:spPr>
          <a:xfrm>
            <a:off x="5508104" y="3431532"/>
            <a:ext cx="3536776" cy="1323439"/>
          </a:xfrm>
          <a:prstGeom prst="rect">
            <a:avLst/>
          </a:prstGeom>
          <a:noFill/>
        </p:spPr>
        <p:txBody>
          <a:bodyPr wrap="square" rtlCol="0">
            <a:spAutoFit/>
          </a:bodyPr>
          <a:lstStyle/>
          <a:p>
            <a:pPr algn="ctr"/>
            <a:r>
              <a:rPr lang="en-SG" sz="4000" b="1" dirty="0">
                <a:solidFill>
                  <a:schemeClr val="tx2">
                    <a:lumMod val="60000"/>
                    <a:lumOff val="40000"/>
                  </a:schemeClr>
                </a:solidFill>
              </a:rPr>
              <a:t>English as 2</a:t>
            </a:r>
            <a:r>
              <a:rPr lang="en-SG" sz="4000" b="1" baseline="30000" dirty="0">
                <a:solidFill>
                  <a:schemeClr val="tx2">
                    <a:lumMod val="60000"/>
                    <a:lumOff val="40000"/>
                  </a:schemeClr>
                </a:solidFill>
              </a:rPr>
              <a:t>nd</a:t>
            </a:r>
            <a:r>
              <a:rPr lang="en-SG" sz="4000" b="1" dirty="0">
                <a:solidFill>
                  <a:schemeClr val="tx2">
                    <a:lumMod val="60000"/>
                    <a:lumOff val="40000"/>
                  </a:schemeClr>
                </a:solidFill>
              </a:rPr>
              <a:t> language</a:t>
            </a:r>
          </a:p>
        </p:txBody>
      </p:sp>
      <p:sp>
        <p:nvSpPr>
          <p:cNvPr id="5" name="TextBox 4">
            <a:extLst>
              <a:ext uri="{FF2B5EF4-FFF2-40B4-BE49-F238E27FC236}">
                <a16:creationId xmlns:a16="http://schemas.microsoft.com/office/drawing/2014/main" id="{1623EFB1-0D1C-4B09-911B-8B2F9F171A62}"/>
              </a:ext>
            </a:extLst>
          </p:cNvPr>
          <p:cNvSpPr txBox="1"/>
          <p:nvPr/>
        </p:nvSpPr>
        <p:spPr>
          <a:xfrm>
            <a:off x="6660232" y="2252586"/>
            <a:ext cx="1224136" cy="830997"/>
          </a:xfrm>
          <a:prstGeom prst="rect">
            <a:avLst/>
          </a:prstGeom>
          <a:noFill/>
        </p:spPr>
        <p:txBody>
          <a:bodyPr wrap="square" rtlCol="0">
            <a:spAutoFit/>
          </a:bodyPr>
          <a:lstStyle/>
          <a:p>
            <a:pPr algn="ctr"/>
            <a:r>
              <a:rPr lang="en-SG" sz="4800" dirty="0"/>
              <a:t>+</a:t>
            </a:r>
          </a:p>
        </p:txBody>
      </p:sp>
      <p:sp>
        <p:nvSpPr>
          <p:cNvPr id="6" name="TextBox 5">
            <a:extLst>
              <a:ext uri="{FF2B5EF4-FFF2-40B4-BE49-F238E27FC236}">
                <a16:creationId xmlns:a16="http://schemas.microsoft.com/office/drawing/2014/main" id="{CD0950C5-E34D-4272-A08B-202BCF448644}"/>
              </a:ext>
            </a:extLst>
          </p:cNvPr>
          <p:cNvSpPr txBox="1"/>
          <p:nvPr/>
        </p:nvSpPr>
        <p:spPr>
          <a:xfrm>
            <a:off x="611560" y="2132856"/>
            <a:ext cx="3960440" cy="707886"/>
          </a:xfrm>
          <a:prstGeom prst="rect">
            <a:avLst/>
          </a:prstGeom>
          <a:noFill/>
        </p:spPr>
        <p:txBody>
          <a:bodyPr wrap="square" rtlCol="0">
            <a:spAutoFit/>
          </a:bodyPr>
          <a:lstStyle/>
          <a:p>
            <a:r>
              <a:rPr lang="en-SG" sz="4000" b="1" dirty="0">
                <a:solidFill>
                  <a:srgbClr val="FFC000"/>
                </a:solidFill>
              </a:rPr>
              <a:t>Mother tongue</a:t>
            </a:r>
          </a:p>
        </p:txBody>
      </p:sp>
      <p:sp>
        <p:nvSpPr>
          <p:cNvPr id="7" name="Arrow: Right 6">
            <a:extLst>
              <a:ext uri="{FF2B5EF4-FFF2-40B4-BE49-F238E27FC236}">
                <a16:creationId xmlns:a16="http://schemas.microsoft.com/office/drawing/2014/main" id="{58DDCA3C-9730-4552-87DF-B9D83711E9B6}"/>
              </a:ext>
            </a:extLst>
          </p:cNvPr>
          <p:cNvSpPr/>
          <p:nvPr/>
        </p:nvSpPr>
        <p:spPr>
          <a:xfrm>
            <a:off x="4499992" y="2348880"/>
            <a:ext cx="1008112" cy="28803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739665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0E29-9CEE-4EA9-B7D8-7CB70C5428B2}"/>
              </a:ext>
            </a:extLst>
          </p:cNvPr>
          <p:cNvSpPr>
            <a:spLocks noGrp="1"/>
          </p:cNvSpPr>
          <p:nvPr>
            <p:ph type="title"/>
          </p:nvPr>
        </p:nvSpPr>
        <p:spPr>
          <a:xfrm>
            <a:off x="395536" y="1700808"/>
            <a:ext cx="8229600" cy="1143000"/>
          </a:xfrm>
        </p:spPr>
        <p:txBody>
          <a:bodyPr/>
          <a:lstStyle/>
          <a:p>
            <a:pPr algn="ctr"/>
            <a:r>
              <a:rPr lang="en-SG" b="1" dirty="0">
                <a:latin typeface="+mn-lt"/>
              </a:rPr>
              <a:t>Streaming</a:t>
            </a:r>
          </a:p>
        </p:txBody>
      </p:sp>
    </p:spTree>
    <p:extLst>
      <p:ext uri="{BB962C8B-B14F-4D97-AF65-F5344CB8AC3E}">
        <p14:creationId xmlns:p14="http://schemas.microsoft.com/office/powerpoint/2010/main" val="3501528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B2B36-FD1C-4220-B1F0-4B61F2F0C30E}"/>
              </a:ext>
            </a:extLst>
          </p:cNvPr>
          <p:cNvPicPr>
            <a:picLocks noChangeAspect="1"/>
          </p:cNvPicPr>
          <p:nvPr/>
        </p:nvPicPr>
        <p:blipFill>
          <a:blip r:embed="rId2"/>
          <a:stretch>
            <a:fillRect/>
          </a:stretch>
        </p:blipFill>
        <p:spPr>
          <a:xfrm>
            <a:off x="1619672" y="1484784"/>
            <a:ext cx="5832648" cy="5210063"/>
          </a:xfrm>
          <a:prstGeom prst="rect">
            <a:avLst/>
          </a:prstGeom>
        </p:spPr>
      </p:pic>
      <p:pic>
        <p:nvPicPr>
          <p:cNvPr id="7" name="Picture 6">
            <a:extLst>
              <a:ext uri="{FF2B5EF4-FFF2-40B4-BE49-F238E27FC236}">
                <a16:creationId xmlns:a16="http://schemas.microsoft.com/office/drawing/2014/main" id="{39A29196-761B-4075-AA8E-7718B45FFF1E}"/>
              </a:ext>
            </a:extLst>
          </p:cNvPr>
          <p:cNvPicPr>
            <a:picLocks noChangeAspect="1"/>
          </p:cNvPicPr>
          <p:nvPr/>
        </p:nvPicPr>
        <p:blipFill>
          <a:blip r:embed="rId3"/>
          <a:stretch>
            <a:fillRect/>
          </a:stretch>
        </p:blipFill>
        <p:spPr>
          <a:xfrm>
            <a:off x="2627784" y="44624"/>
            <a:ext cx="3384376" cy="1053181"/>
          </a:xfrm>
          <a:prstGeom prst="rect">
            <a:avLst/>
          </a:prstGeom>
        </p:spPr>
      </p:pic>
      <p:pic>
        <p:nvPicPr>
          <p:cNvPr id="9" name="Picture 8">
            <a:extLst>
              <a:ext uri="{FF2B5EF4-FFF2-40B4-BE49-F238E27FC236}">
                <a16:creationId xmlns:a16="http://schemas.microsoft.com/office/drawing/2014/main" id="{FA09D444-FE00-497C-83C1-21DA563BBB28}"/>
              </a:ext>
            </a:extLst>
          </p:cNvPr>
          <p:cNvPicPr>
            <a:picLocks noChangeAspect="1"/>
          </p:cNvPicPr>
          <p:nvPr/>
        </p:nvPicPr>
        <p:blipFill>
          <a:blip r:embed="rId4"/>
          <a:stretch>
            <a:fillRect/>
          </a:stretch>
        </p:blipFill>
        <p:spPr>
          <a:xfrm>
            <a:off x="5991073" y="908720"/>
            <a:ext cx="1471180" cy="396087"/>
          </a:xfrm>
          <a:prstGeom prst="rect">
            <a:avLst/>
          </a:prstGeom>
        </p:spPr>
      </p:pic>
    </p:spTree>
    <p:extLst>
      <p:ext uri="{BB962C8B-B14F-4D97-AF65-F5344CB8AC3E}">
        <p14:creationId xmlns:p14="http://schemas.microsoft.com/office/powerpoint/2010/main" val="41818591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D1DA4D-2515-4E1E-A753-300D81671875}"/>
              </a:ext>
            </a:extLst>
          </p:cNvPr>
          <p:cNvPicPr>
            <a:picLocks noChangeAspect="1"/>
          </p:cNvPicPr>
          <p:nvPr/>
        </p:nvPicPr>
        <p:blipFill>
          <a:blip r:embed="rId2"/>
          <a:stretch>
            <a:fillRect/>
          </a:stretch>
        </p:blipFill>
        <p:spPr>
          <a:xfrm>
            <a:off x="107504" y="188639"/>
            <a:ext cx="8568952" cy="3687393"/>
          </a:xfrm>
          <a:prstGeom prst="rect">
            <a:avLst/>
          </a:prstGeom>
        </p:spPr>
      </p:pic>
      <p:pic>
        <p:nvPicPr>
          <p:cNvPr id="4" name="Picture 3">
            <a:extLst>
              <a:ext uri="{FF2B5EF4-FFF2-40B4-BE49-F238E27FC236}">
                <a16:creationId xmlns:a16="http://schemas.microsoft.com/office/drawing/2014/main" id="{BE79C7FD-6414-4524-9E3F-0875462FFB19}"/>
              </a:ext>
            </a:extLst>
          </p:cNvPr>
          <p:cNvPicPr>
            <a:picLocks noChangeAspect="1"/>
          </p:cNvPicPr>
          <p:nvPr/>
        </p:nvPicPr>
        <p:blipFill>
          <a:blip r:embed="rId3"/>
          <a:stretch>
            <a:fillRect/>
          </a:stretch>
        </p:blipFill>
        <p:spPr>
          <a:xfrm>
            <a:off x="755576" y="4077072"/>
            <a:ext cx="7488832" cy="2638631"/>
          </a:xfrm>
          <a:prstGeom prst="rect">
            <a:avLst/>
          </a:prstGeom>
        </p:spPr>
      </p:pic>
    </p:spTree>
    <p:extLst>
      <p:ext uri="{BB962C8B-B14F-4D97-AF65-F5344CB8AC3E}">
        <p14:creationId xmlns:p14="http://schemas.microsoft.com/office/powerpoint/2010/main" val="1476905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線">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線">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12487</TotalTime>
  <Words>887</Words>
  <Application>Microsoft Office PowerPoint</Application>
  <PresentationFormat>On-screen Show (4:3)</PresentationFormat>
  <Paragraphs>94</Paragraphs>
  <Slides>106</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Calibri</vt:lpstr>
      <vt:lpstr>Constantia</vt:lpstr>
      <vt:lpstr>Wingdings 2</vt:lpstr>
      <vt:lpstr>流線</vt:lpstr>
      <vt:lpstr>Lecture 9: What do helicopter and potato tell us about our past?    </vt:lpstr>
      <vt:lpstr>Lecture 10 &amp; 11: Speak More Mandarin and Less Dialects    </vt:lpstr>
      <vt:lpstr>Why is SMC important to our understanding of Chinese Singaporean community?</vt:lpstr>
      <vt:lpstr>Did the sociolinguistic situation in Singapore change drastically from 1819 to 1959?</vt:lpstr>
      <vt:lpstr>PowerPoint Presentation</vt:lpstr>
      <vt:lpstr>PowerPoint Presentation</vt:lpstr>
      <vt:lpstr>PowerPoint Presentation</vt:lpstr>
      <vt:lpstr>PowerPoint Presentation</vt:lpstr>
      <vt:lpstr>An ongoing campaign launched after independence for 40 years which has drastically changed the sociolinguistic profile of the Chinese Singaporean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 on the Ministry of Education (1978)</vt:lpstr>
      <vt:lpstr>PowerPoint Presentation</vt:lpstr>
      <vt:lpstr>Speak Mandarin Campaign  and  the bilingual education in Singapore</vt:lpstr>
      <vt:lpstr>Typical Verbal Repertoire of a Chinese Singaporean in early Singapore </vt:lpstr>
      <vt:lpstr>What was/were the mother tongue(s) of Chinese Singaporeans before 1979?</vt:lpstr>
      <vt:lpstr>What is the definition of mother tongue?</vt:lpstr>
      <vt:lpstr>PowerPoint Presentation</vt:lpstr>
      <vt:lpstr>Can a non-Chinese has Chinese language as his/her mother tongue? </vt:lpstr>
      <vt:lpstr>PowerPoint Presentation</vt:lpstr>
      <vt:lpstr>PowerPoint Presentation</vt:lpstr>
      <vt:lpstr>PowerPoint Presentation</vt:lpstr>
      <vt:lpstr>Languages that have a written and literary tradition and those that do not have</vt:lpstr>
      <vt:lpstr> </vt:lpstr>
      <vt:lpstr>PowerPoint Presentation</vt:lpstr>
      <vt:lpstr>PowerPoint Presentation</vt:lpstr>
      <vt:lpstr>PowerPoint Presentation</vt:lpstr>
      <vt:lpstr>PowerPoint Presentation</vt:lpstr>
      <vt:lpstr>PowerPoint Presentation</vt:lpstr>
      <vt:lpstr>Schools in Singapore  before 1959</vt:lpstr>
      <vt:lpstr>PowerPoint Presentation</vt:lpstr>
      <vt:lpstr>PowerPoint Presentation</vt:lpstr>
      <vt:lpstr>Vernacular schools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Chinese-medium  and  English-medium schools</vt:lpstr>
      <vt:lpstr>PowerPoint Presentation</vt:lpstr>
      <vt:lpstr>PowerPoint Presentation</vt:lpstr>
      <vt:lpstr>PowerPoint Presentation</vt:lpstr>
      <vt:lpstr>Chinese-educated  vs  English-educated</vt:lpstr>
      <vt:lpstr>PowerPoint Presentation</vt:lpstr>
      <vt:lpstr>PowerPoint Presentation</vt:lpstr>
      <vt:lpstr>PowerPoint Presentation</vt:lpstr>
      <vt:lpstr>Aim to be one people, PM urges Chinese</vt:lpstr>
      <vt:lpstr>The PAP Story </vt:lpstr>
      <vt:lpstr>Lim Chin Siong</vt:lpstr>
      <vt:lpstr>Chinese helicopter  vs  Jiak kantang</vt:lpstr>
      <vt:lpstr>PowerPoint Presentation</vt:lpstr>
      <vt:lpstr>PowerPoint Presentation</vt:lpstr>
      <vt:lpstr>PowerPoint Presentation</vt:lpstr>
      <vt:lpstr>Bilingual Education</vt:lpstr>
      <vt:lpstr>PowerPoint Presentation</vt:lpstr>
      <vt:lpstr>PowerPoint Presentation</vt:lpstr>
      <vt:lpstr>PowerPoint Presentation</vt:lpstr>
      <vt:lpstr>PowerPoint Presentation</vt:lpstr>
      <vt:lpstr>1960 onwards: 2nd Language</vt:lpstr>
      <vt:lpstr>PowerPoint Presentation</vt:lpstr>
      <vt:lpstr>Chinese-medium  and  English-medium schools</vt:lpstr>
      <vt:lpstr>PowerPoint Presentation</vt:lpstr>
      <vt:lpstr>PowerPoint Presentation</vt:lpstr>
      <vt:lpstr>PowerPoint Presentation</vt:lpstr>
      <vt:lpstr>PowerPoint Presentation</vt:lpstr>
      <vt:lpstr>Chinese-medium  and  English-medium schools</vt:lpstr>
      <vt:lpstr>PowerPoint Presentation</vt:lpstr>
      <vt:lpstr>PowerPoint Presentation</vt:lpstr>
      <vt:lpstr>Report on the Ministry of Education (1978)</vt:lpstr>
      <vt:lpstr>PowerPoint Presentation</vt:lpstr>
      <vt:lpstr>Goh Report</vt:lpstr>
      <vt:lpstr>The Problem</vt:lpstr>
      <vt:lpstr>The conclusion</vt:lpstr>
      <vt:lpstr>Bilingual research</vt:lpstr>
      <vt:lpstr>Revisiting our bilingual policy from the perspective of mother tongue-based schooling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 possible solutions?</vt:lpstr>
      <vt:lpstr>PowerPoint Presentation</vt:lpstr>
      <vt:lpstr>Streaming</vt:lpstr>
      <vt:lpstr>PowerPoint Presentation</vt:lpstr>
      <vt:lpstr>PowerPoint Presentation</vt:lpstr>
      <vt:lpstr>Streaming in Secondary Schools</vt:lpstr>
      <vt:lpstr>SAP schools: The Big Nine (1979)</vt:lpstr>
      <vt:lpstr>SAP schools</vt:lpstr>
      <vt:lpstr>Standard of Mandarin in the educational system was lowered</vt:lpstr>
      <vt:lpstr>PowerPoint Presentation</vt:lpstr>
      <vt:lpstr>1979</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KOPI</dc:title>
  <dc:creator>user</dc:creator>
  <cp:lastModifiedBy>Chiew Pheng Phua</cp:lastModifiedBy>
  <cp:revision>1284</cp:revision>
  <cp:lastPrinted>2018-03-08T22:34:11Z</cp:lastPrinted>
  <dcterms:created xsi:type="dcterms:W3CDTF">2017-05-08T21:35:32Z</dcterms:created>
  <dcterms:modified xsi:type="dcterms:W3CDTF">2021-03-08T08:26:34Z</dcterms:modified>
</cp:coreProperties>
</file>